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5" r:id="rId3"/>
    <p:sldId id="303" r:id="rId4"/>
    <p:sldId id="300" r:id="rId5"/>
    <p:sldId id="307" r:id="rId6"/>
    <p:sldId id="321" r:id="rId7"/>
    <p:sldId id="311" r:id="rId8"/>
    <p:sldId id="312" r:id="rId9"/>
    <p:sldId id="306" r:id="rId10"/>
    <p:sldId id="304" r:id="rId11"/>
    <p:sldId id="305" r:id="rId12"/>
    <p:sldId id="323" r:id="rId13"/>
    <p:sldId id="324" r:id="rId14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35" autoAdjust="0"/>
  </p:normalViewPr>
  <p:slideViewPr>
    <p:cSldViewPr>
      <p:cViewPr varScale="1">
        <p:scale>
          <a:sx n="86" d="100"/>
          <a:sy n="86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222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footer-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31215"/>
            <a:ext cx="6797675" cy="1760430"/>
          </a:xfrm>
          <a:prstGeom prst="rect">
            <a:avLst/>
          </a:prstGeom>
        </p:spPr>
      </p:pic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27071422-AA15-4DAD-AFC3-BC5A7063943C}" type="datetimeFigureOut">
              <a:rPr lang="da-DK" smtClean="0"/>
              <a:pPr algn="l"/>
              <a:t>09-04-2013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B4F8-B2F7-4169-A90C-B677A8B7840D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7" name="Billede 6" descr="log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8323" y="0"/>
            <a:ext cx="829352" cy="9083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F9762108-D458-40A4-A2D4-EFA3576AD94C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1A52A-08A8-49CA-BBBB-5122E8549A3B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Billede 7" descr="footer-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71879"/>
            <a:ext cx="6797675" cy="1760430"/>
          </a:xfrm>
          <a:prstGeom prst="rect">
            <a:avLst/>
          </a:prstGeom>
        </p:spPr>
      </p:pic>
      <p:pic>
        <p:nvPicPr>
          <p:cNvPr id="9" name="Billede 8" descr="log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200" y="116706"/>
            <a:ext cx="927686" cy="1016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484783"/>
            <a:ext cx="2057400" cy="345638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6653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450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184482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68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2689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694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694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5780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93305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2482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49979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268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35BA-CCBC-439D-A08B-75BAE7C7C65A}" type="datetimeFigureOut">
              <a:rPr lang="da-DK" smtClean="0"/>
              <a:pPr/>
              <a:t>09-04-2013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E6F9-2F75-4CE3-97EB-EB7D99A696F1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Billede 7" descr="logo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23972" y="260648"/>
            <a:ext cx="1152128" cy="1152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sz="4800" dirty="0" smtClean="0"/>
              <a:t>Netværkskoordinatormøde</a:t>
            </a:r>
            <a:endParaRPr lang="da-DK" sz="4800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MDI d. </a:t>
            </a:r>
            <a:r>
              <a:rPr lang="da-DK" dirty="0" smtClean="0">
                <a:solidFill>
                  <a:schemeClr val="tx1"/>
                </a:solidFill>
              </a:rPr>
              <a:t>9. april </a:t>
            </a:r>
            <a:r>
              <a:rPr lang="da-DK" dirty="0" smtClean="0">
                <a:solidFill>
                  <a:schemeClr val="tx1"/>
                </a:solidFill>
              </a:rPr>
              <a:t>2013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4" name="Billede 3" descr="footer-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39230"/>
            <a:ext cx="9144000" cy="21621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Det forpligtende netværk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1"/>
                </a:solidFill>
              </a:rPr>
              <a:t>En </a:t>
            </a:r>
            <a:r>
              <a:rPr lang="da-DK" dirty="0" err="1" smtClean="0">
                <a:solidFill>
                  <a:schemeClr val="tx1"/>
                </a:solidFill>
              </a:rPr>
              <a:t>spektogram-øvelse</a:t>
            </a:r>
            <a:r>
              <a:rPr lang="da-DK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sz="2800" dirty="0" smtClean="0">
                <a:solidFill>
                  <a:schemeClr val="tx1"/>
                </a:solidFill>
              </a:rPr>
              <a:t>Så bæredygtigt er mit netværk…</a:t>
            </a:r>
            <a:endParaRPr lang="da-DK" sz="2800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/>
          </a:p>
          <a:p>
            <a:pPr algn="l"/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Det forpligtende netværk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1"/>
                </a:solidFill>
              </a:rPr>
              <a:t>En </a:t>
            </a:r>
            <a:r>
              <a:rPr lang="da-DK" dirty="0" err="1" smtClean="0">
                <a:solidFill>
                  <a:schemeClr val="tx1"/>
                </a:solidFill>
              </a:rPr>
              <a:t>spektogram-øvelse</a:t>
            </a:r>
            <a:r>
              <a:rPr lang="da-DK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sz="2800" dirty="0" smtClean="0">
                <a:solidFill>
                  <a:schemeClr val="tx1"/>
                </a:solidFill>
              </a:rPr>
              <a:t>Så meget vil mit netværk udvikle sig det kommende år…</a:t>
            </a:r>
            <a:endParaRPr lang="da-DK" sz="2800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/>
          </a:p>
          <a:p>
            <a:pPr algn="l"/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Hvor efterlader det os nu?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endParaRPr lang="da-DK" sz="2800" dirty="0" smtClean="0">
              <a:solidFill>
                <a:schemeClr val="tx1"/>
              </a:solidFill>
            </a:endParaRPr>
          </a:p>
          <a:p>
            <a:pPr algn="l"/>
            <a:r>
              <a:rPr lang="da-DK" dirty="0" smtClean="0">
                <a:solidFill>
                  <a:schemeClr val="tx1"/>
                </a:solidFill>
              </a:rPr>
              <a:t>Hvad oplever I der er behov for I jeres netværk for at skabe en forpligtende og bæredygtig udvikling?</a:t>
            </a: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dirty="0" smtClean="0">
                <a:solidFill>
                  <a:schemeClr val="tx1"/>
                </a:solidFill>
              </a:rPr>
              <a:t>Hvordan kan MDI bistå jer i den udvikling?</a:t>
            </a: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/>
          </a:p>
          <a:p>
            <a:pPr algn="l"/>
            <a:endParaRPr lang="da-D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2492896"/>
            <a:ext cx="5616624" cy="864096"/>
          </a:xfrm>
        </p:spPr>
        <p:txBody>
          <a:bodyPr/>
          <a:lstStyle/>
          <a:p>
            <a:r>
              <a:rPr lang="da-DK" dirty="0" smtClean="0"/>
              <a:t>Evaluering af dagen i dag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endParaRPr lang="da-DK" sz="2800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/>
          </a:p>
          <a:p>
            <a:pPr algn="l"/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Program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 fontScale="32500" lnSpcReduction="20000"/>
          </a:bodyPr>
          <a:lstStyle/>
          <a:p>
            <a:pPr lvl="0" algn="l"/>
            <a:r>
              <a:rPr lang="da-DK" sz="4400" b="1" dirty="0" smtClean="0">
                <a:solidFill>
                  <a:schemeClr val="tx1"/>
                </a:solidFill>
              </a:rPr>
              <a:t>Opfølgning på drøftelser omkring netværkskoordinatorrollen fra mødet d. 5. februar – har det givet anledning til at gøre noget nyt/anderledes/refleksioner?</a:t>
            </a:r>
            <a:r>
              <a:rPr lang="da-DK" sz="4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da-DK" sz="4400" dirty="0" smtClean="0">
                <a:solidFill>
                  <a:schemeClr val="tx1"/>
                </a:solidFill>
              </a:rPr>
              <a:t>Det lille inspirationsoplæg fra mødet er vedhæftet, hvis der er behov for at få opfrisket drøftelserne</a:t>
            </a:r>
          </a:p>
          <a:p>
            <a:pPr algn="l"/>
            <a:r>
              <a:rPr lang="da-DK" sz="4400" dirty="0" smtClean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da-DK" sz="4400" b="1" dirty="0" smtClean="0">
                <a:solidFill>
                  <a:schemeClr val="tx1"/>
                </a:solidFill>
              </a:rPr>
              <a:t>Det forpligtende netværk</a:t>
            </a:r>
            <a:r>
              <a:rPr lang="da-DK" sz="4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da-DK" sz="4400" dirty="0" smtClean="0">
                <a:solidFill>
                  <a:schemeClr val="tx1"/>
                </a:solidFill>
              </a:rPr>
              <a:t>Når man forpligter sig på hinanden – hvad sker der så. Hvor langt strækker forpligtelsen sig i et netværkssamarbejde bestående af selvstændige juridiske enheder? Hvad sættes i spil og er der noget som ikke sættes i spil?</a:t>
            </a:r>
          </a:p>
          <a:p>
            <a:pPr algn="l"/>
            <a:r>
              <a:rPr lang="da-DK" sz="44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da-DK" sz="4400" dirty="0" smtClean="0">
                <a:solidFill>
                  <a:schemeClr val="tx1"/>
                </a:solidFill>
              </a:rPr>
              <a:t>Gennem oplæg og fælles drøftelse gør vi status på netværkene og på de videre muligheder og perspektiver der er for samarbejdet her godt og vel 2 år efter de blev sat. </a:t>
            </a:r>
          </a:p>
          <a:p>
            <a:pPr algn="l"/>
            <a:r>
              <a:rPr lang="da-DK" sz="4400" dirty="0" smtClean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da-DK" sz="4400" b="1" dirty="0" smtClean="0">
                <a:solidFill>
                  <a:schemeClr val="tx1"/>
                </a:solidFill>
              </a:rPr>
              <a:t>MDI tager på netværksbesøg</a:t>
            </a:r>
            <a:r>
              <a:rPr lang="da-DK" sz="4400" dirty="0" smtClean="0">
                <a:solidFill>
                  <a:schemeClr val="tx1"/>
                </a:solidFill>
              </a:rPr>
              <a:t> – med fokus på </a:t>
            </a:r>
            <a:r>
              <a:rPr lang="da-DK" sz="4400" u="sng" dirty="0" smtClean="0">
                <a:solidFill>
                  <a:schemeClr val="tx1"/>
                </a:solidFill>
              </a:rPr>
              <a:t>forpligtende</a:t>
            </a:r>
            <a:r>
              <a:rPr lang="da-DK" sz="4400" dirty="0" smtClean="0">
                <a:solidFill>
                  <a:schemeClr val="tx1"/>
                </a:solidFill>
              </a:rPr>
              <a:t> netværk</a:t>
            </a:r>
          </a:p>
          <a:p>
            <a:pPr algn="l"/>
            <a:r>
              <a:rPr lang="da-DK" sz="44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da-DK" sz="4400" dirty="0" smtClean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da-DK" sz="4400" b="1" dirty="0" smtClean="0">
                <a:solidFill>
                  <a:schemeClr val="tx1"/>
                </a:solidFill>
              </a:rPr>
              <a:t>Evaluering</a:t>
            </a:r>
            <a:endParaRPr lang="da-DK" sz="4400" b="1" dirty="0" smtClean="0">
              <a:solidFill>
                <a:schemeClr val="tx1"/>
              </a:solidFill>
            </a:endParaRPr>
          </a:p>
          <a:p>
            <a:endParaRPr lang="da-DK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Salon-øvelse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endParaRPr lang="da-DK" dirty="0" smtClean="0"/>
          </a:p>
          <a:p>
            <a:pPr algn="l"/>
            <a:endParaRPr lang="da-DK" dirty="0" smtClean="0"/>
          </a:p>
          <a:p>
            <a:r>
              <a:rPr lang="da-DK" sz="4400" b="1" dirty="0" smtClean="0">
                <a:solidFill>
                  <a:schemeClr val="tx1"/>
                </a:solidFill>
              </a:rPr>
              <a:t>Handlekraft i netværket</a:t>
            </a:r>
          </a:p>
          <a:p>
            <a:endParaRPr lang="da-DK" sz="1400" dirty="0" smtClean="0">
              <a:solidFill>
                <a:schemeClr val="tx1"/>
              </a:solidFill>
            </a:endParaRPr>
          </a:p>
          <a:p>
            <a:r>
              <a:rPr lang="da-DK" sz="1400" dirty="0" smtClean="0">
                <a:solidFill>
                  <a:schemeClr val="tx1"/>
                </a:solidFill>
              </a:rPr>
              <a:t>45 min. samtale ud fra menuen</a:t>
            </a:r>
          </a:p>
          <a:p>
            <a:r>
              <a:rPr lang="da-DK" sz="1400" dirty="0" smtClean="0">
                <a:solidFill>
                  <a:schemeClr val="tx1"/>
                </a:solidFill>
              </a:rPr>
              <a:t>15. </a:t>
            </a:r>
            <a:r>
              <a:rPr lang="da-DK" sz="1400" dirty="0" smtClean="0">
                <a:solidFill>
                  <a:schemeClr val="tx1"/>
                </a:solidFill>
              </a:rPr>
              <a:t>min. fælles inspiration</a:t>
            </a:r>
            <a:endParaRPr lang="da-DK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Det forpligtende netværk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tx1"/>
                </a:solidFill>
              </a:rPr>
              <a:t>Hvor står netværkene i dag ca. 2 år efter at de blev sat?</a:t>
            </a:r>
          </a:p>
          <a:p>
            <a:pPr algn="l"/>
            <a:endParaRPr lang="da-DK" sz="2800" dirty="0" smtClean="0">
              <a:solidFill>
                <a:schemeClr val="tx1"/>
              </a:solidFill>
            </a:endParaRPr>
          </a:p>
          <a:p>
            <a:pPr algn="l"/>
            <a:r>
              <a:rPr lang="da-DK" sz="2800" dirty="0" smtClean="0">
                <a:solidFill>
                  <a:schemeClr val="tx1"/>
                </a:solidFill>
              </a:rPr>
              <a:t>Vi er i en løbende proces hvor vi hele tiden skal begribe og forstå netværkskonstruktionen. </a:t>
            </a:r>
            <a:endParaRPr lang="da-DK" sz="2800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/>
          </a:p>
          <a:p>
            <a:pPr algn="l"/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Det forpligtende netværk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tx1"/>
                </a:solidFill>
              </a:rPr>
              <a:t>Partnerskabet omkring netværkskonstruktionen:</a:t>
            </a:r>
          </a:p>
          <a:p>
            <a:pPr algn="l"/>
            <a:endParaRPr lang="da-DK" sz="28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da-DK" sz="2800" dirty="0" smtClean="0">
                <a:solidFill>
                  <a:schemeClr val="tx1"/>
                </a:solidFill>
              </a:rPr>
              <a:t>ift. kommunen</a:t>
            </a:r>
          </a:p>
          <a:p>
            <a:pPr algn="l">
              <a:buFontTx/>
              <a:buChar char="-"/>
            </a:pPr>
            <a:r>
              <a:rPr lang="da-DK" sz="2800" dirty="0" smtClean="0">
                <a:solidFill>
                  <a:schemeClr val="tx1"/>
                </a:solidFill>
              </a:rPr>
              <a:t>Ift. medlemmerne af netværket</a:t>
            </a:r>
          </a:p>
          <a:p>
            <a:pPr algn="l">
              <a:buFontTx/>
              <a:buChar char="-"/>
            </a:pPr>
            <a:r>
              <a:rPr lang="da-DK" sz="2800" dirty="0" smtClean="0">
                <a:solidFill>
                  <a:schemeClr val="tx1"/>
                </a:solidFill>
              </a:rPr>
              <a:t>Ift. …</a:t>
            </a:r>
            <a:endParaRPr lang="da-DK" sz="2800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/>
          </a:p>
          <a:p>
            <a:pPr algn="l"/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Niels </a:t>
            </a:r>
            <a:r>
              <a:rPr lang="da-DK" dirty="0" err="1" smtClean="0"/>
              <a:t>Åkerstrøms</a:t>
            </a:r>
            <a:r>
              <a:rPr lang="da-DK" dirty="0" smtClean="0"/>
              <a:t> definitioner af partnerskaber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endParaRPr lang="da-DK" sz="2800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/>
          </a:p>
          <a:p>
            <a:pPr algn="l"/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259632" y="1997838"/>
            <a:ext cx="55983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Partnerskaber er på paradoksal vis: </a:t>
            </a:r>
          </a:p>
          <a:p>
            <a:endParaRPr lang="da-DK" dirty="0" smtClean="0"/>
          </a:p>
          <a:p>
            <a:pPr>
              <a:buFont typeface="Wingdings" pitchFamily="2" charset="2"/>
              <a:buChar char="§"/>
            </a:pPr>
            <a:r>
              <a:rPr lang="da-DK" dirty="0" smtClean="0"/>
              <a:t>En </a:t>
            </a:r>
            <a:r>
              <a:rPr lang="da-DK" dirty="0" smtClean="0"/>
              <a:t>binding, der samtidigt er ubunden</a:t>
            </a:r>
          </a:p>
          <a:p>
            <a:pPr>
              <a:buFont typeface="Wingdings" pitchFamily="2" charset="2"/>
              <a:buChar char="§"/>
            </a:pPr>
            <a:r>
              <a:rPr lang="da-DK" dirty="0" smtClean="0"/>
              <a:t>En stabilisering af gensidige forventninger, der samtidigt forventer skiftende forventninger</a:t>
            </a:r>
          </a:p>
          <a:p>
            <a:pPr>
              <a:buFont typeface="Wingdings" pitchFamily="2" charset="2"/>
              <a:buChar char="§"/>
            </a:pPr>
            <a:r>
              <a:rPr lang="da-DK" dirty="0" smtClean="0"/>
              <a:t>En fleksibel maskine, der konstant undersøger muligheder for sammenhæng og differentiering</a:t>
            </a:r>
          </a:p>
          <a:p>
            <a:pPr>
              <a:buFont typeface="Wingdings" pitchFamily="2" charset="2"/>
              <a:buChar char="§"/>
            </a:pPr>
            <a:r>
              <a:rPr lang="da-DK" dirty="0" smtClean="0"/>
              <a:t>Dette </a:t>
            </a:r>
            <a:r>
              <a:rPr lang="da-DK" dirty="0" smtClean="0"/>
              <a:t>både/og lader sig gøre, fordi partnerskaber forskyder kontrakter fra første til anden orden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>
                <a:solidFill>
                  <a:schemeClr val="tx1"/>
                </a:solidFill>
                <a:cs typeface="Times New Roman" pitchFamily="18" charset="0"/>
              </a:rPr>
              <a:t>Kontrakten, der ville være et fællesskab</a:t>
            </a:r>
            <a:r>
              <a:rPr lang="da-DK" smtClean="0">
                <a:solidFill>
                  <a:schemeClr val="tx1"/>
                </a:solidFill>
              </a:rPr>
              <a:t/>
            </a:r>
            <a:br>
              <a:rPr lang="da-DK" smtClean="0">
                <a:solidFill>
                  <a:schemeClr val="tx1"/>
                </a:solidFill>
              </a:rPr>
            </a:br>
            <a:endParaRPr lang="da-DK" smtClean="0"/>
          </a:p>
        </p:txBody>
      </p:sp>
      <p:sp>
        <p:nvSpPr>
          <p:cNvPr id="15363" name="Pladsholder til dias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39342-8E60-4DAB-8D43-BED62249298A}" type="slidenum">
              <a:rPr lang="da-DK" smtClean="0"/>
              <a:pPr/>
              <a:t>7</a:t>
            </a:fld>
            <a:endParaRPr lang="da-DK" smtClean="0"/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uppe 27"/>
          <p:cNvGrpSpPr>
            <a:grpSpLocks/>
          </p:cNvGrpSpPr>
          <p:nvPr/>
        </p:nvGrpSpPr>
        <p:grpSpPr bwMode="auto">
          <a:xfrm>
            <a:off x="684213" y="1916113"/>
            <a:ext cx="7488237" cy="4392612"/>
            <a:chOff x="2239367" y="3033811"/>
            <a:chExt cx="4060825" cy="2411413"/>
          </a:xfrm>
        </p:grpSpPr>
        <p:sp>
          <p:nvSpPr>
            <p:cNvPr id="15366" name="Text Box 27"/>
            <p:cNvSpPr txBox="1">
              <a:spLocks noChangeArrowheads="1"/>
            </p:cNvSpPr>
            <p:nvPr/>
          </p:nvSpPr>
          <p:spPr bwMode="auto">
            <a:xfrm>
              <a:off x="2647354" y="4876899"/>
              <a:ext cx="1776412" cy="390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2000" baseline="30000">
                  <a:cs typeface="Times New Roman" pitchFamily="18" charset="0"/>
                </a:rPr>
                <a:t>Et partnerskab er en kontrakt, der rækker ud efter det fællesskab, den aldrig kan blive</a:t>
              </a:r>
              <a:endParaRPr lang="da-DK" sz="2000"/>
            </a:p>
          </p:txBody>
        </p:sp>
        <p:cxnSp>
          <p:nvCxnSpPr>
            <p:cNvPr id="15367" name="AutoShape 26"/>
            <p:cNvCxnSpPr>
              <a:cxnSpLocks noChangeShapeType="1"/>
            </p:cNvCxnSpPr>
            <p:nvPr/>
          </p:nvCxnSpPr>
          <p:spPr bwMode="auto">
            <a:xfrm>
              <a:off x="4372967" y="3033811"/>
              <a:ext cx="0" cy="23463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368" name="AutoShape 25"/>
            <p:cNvCxnSpPr>
              <a:cxnSpLocks noChangeShapeType="1"/>
            </p:cNvCxnSpPr>
            <p:nvPr/>
          </p:nvCxnSpPr>
          <p:spPr bwMode="auto">
            <a:xfrm flipH="1">
              <a:off x="2239367" y="3033811"/>
              <a:ext cx="2133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369" name="AutoShape 24"/>
            <p:cNvCxnSpPr>
              <a:cxnSpLocks noChangeShapeType="1"/>
            </p:cNvCxnSpPr>
            <p:nvPr/>
          </p:nvCxnSpPr>
          <p:spPr bwMode="auto">
            <a:xfrm flipH="1" flipV="1">
              <a:off x="3271242" y="3505299"/>
              <a:ext cx="6350" cy="9699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370" name="AutoShape 23"/>
            <p:cNvCxnSpPr>
              <a:cxnSpLocks noChangeShapeType="1"/>
            </p:cNvCxnSpPr>
            <p:nvPr/>
          </p:nvCxnSpPr>
          <p:spPr bwMode="auto">
            <a:xfrm flipH="1">
              <a:off x="2612430" y="3505299"/>
              <a:ext cx="6588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5371" name="Text Box 22"/>
            <p:cNvSpPr txBox="1">
              <a:spLocks noChangeArrowheads="1"/>
            </p:cNvSpPr>
            <p:nvPr/>
          </p:nvSpPr>
          <p:spPr bwMode="auto">
            <a:xfrm>
              <a:off x="2647355" y="3694211"/>
              <a:ext cx="457200" cy="268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2000">
                  <a:cs typeface="Times New Roman" pitchFamily="18" charset="0"/>
                </a:rPr>
                <a:t>Pligt</a:t>
              </a:r>
              <a:endParaRPr lang="da-DK" sz="2000"/>
            </a:p>
          </p:txBody>
        </p:sp>
        <p:sp>
          <p:nvSpPr>
            <p:cNvPr id="15372" name="Text Box 21"/>
            <p:cNvSpPr txBox="1">
              <a:spLocks noChangeArrowheads="1"/>
            </p:cNvSpPr>
            <p:nvPr/>
          </p:nvSpPr>
          <p:spPr bwMode="auto">
            <a:xfrm>
              <a:off x="3331567" y="3694211"/>
              <a:ext cx="560388" cy="268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2000">
                  <a:cs typeface="Times New Roman" pitchFamily="18" charset="0"/>
                </a:rPr>
                <a:t>Frihed</a:t>
              </a:r>
              <a:endParaRPr lang="da-DK" sz="2000"/>
            </a:p>
          </p:txBody>
        </p:sp>
        <p:sp>
          <p:nvSpPr>
            <p:cNvPr id="15373" name="Text Box 20"/>
            <p:cNvSpPr txBox="1">
              <a:spLocks noChangeArrowheads="1"/>
            </p:cNvSpPr>
            <p:nvPr/>
          </p:nvSpPr>
          <p:spPr bwMode="auto">
            <a:xfrm>
              <a:off x="2893417" y="4508599"/>
              <a:ext cx="762000" cy="2682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2000" b="1">
                  <a:cs typeface="Times New Roman" pitchFamily="18" charset="0"/>
                </a:rPr>
                <a:t>Kontrakt</a:t>
              </a:r>
              <a:endParaRPr lang="da-DK" sz="2000"/>
            </a:p>
          </p:txBody>
        </p:sp>
        <p:sp>
          <p:nvSpPr>
            <p:cNvPr id="15374" name="Text Box 19"/>
            <p:cNvSpPr txBox="1">
              <a:spLocks noChangeArrowheads="1"/>
            </p:cNvSpPr>
            <p:nvPr/>
          </p:nvSpPr>
          <p:spPr bwMode="auto">
            <a:xfrm>
              <a:off x="3788767" y="3065561"/>
              <a:ext cx="560388" cy="268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2000" i="1">
                  <a:cs typeface="Times New Roman" pitchFamily="18" charset="0"/>
                </a:rPr>
                <a:t>Form</a:t>
              </a:r>
              <a:endParaRPr lang="da-DK" sz="2000"/>
            </a:p>
          </p:txBody>
        </p:sp>
        <p:sp>
          <p:nvSpPr>
            <p:cNvPr id="15375" name="Text Box 18"/>
            <p:cNvSpPr txBox="1">
              <a:spLocks noChangeArrowheads="1"/>
            </p:cNvSpPr>
            <p:nvPr/>
          </p:nvSpPr>
          <p:spPr bwMode="auto">
            <a:xfrm>
              <a:off x="4423767" y="3059211"/>
              <a:ext cx="1876425" cy="268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2000" i="1">
                  <a:cs typeface="Times New Roman" pitchFamily="18" charset="0"/>
                </a:rPr>
                <a:t>Formens konstitutive anden</a:t>
              </a:r>
              <a:endParaRPr lang="da-DK" sz="2000"/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4506317" y="4508599"/>
              <a:ext cx="841375" cy="2682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2000" b="1">
                  <a:cs typeface="Times New Roman" pitchFamily="18" charset="0"/>
                </a:rPr>
                <a:t>Fællesskab</a:t>
              </a:r>
              <a:endParaRPr lang="da-DK" sz="2000"/>
            </a:p>
          </p:txBody>
        </p:sp>
        <p:sp>
          <p:nvSpPr>
            <p:cNvPr id="15377" name="AutoShape 16"/>
            <p:cNvSpPr>
              <a:spLocks noChangeArrowheads="1"/>
            </p:cNvSpPr>
            <p:nvPr/>
          </p:nvSpPr>
          <p:spPr bwMode="auto">
            <a:xfrm>
              <a:off x="2631480" y="4622899"/>
              <a:ext cx="2432050" cy="822325"/>
            </a:xfrm>
            <a:prstGeom prst="rightArrow">
              <a:avLst>
                <a:gd name="adj1" fmla="val 50000"/>
                <a:gd name="adj2" fmla="val 73938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da-DK" smtClean="0"/>
              <a:t>Kontrakter af anden orden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19200" y="4295775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/>
              <a:t>Kontrakter af første orden</a:t>
            </a:r>
          </a:p>
          <a:p>
            <a:pPr>
              <a:spcBef>
                <a:spcPct val="50000"/>
              </a:spcBef>
            </a:pPr>
            <a:r>
              <a:rPr lang="da-DK" sz="2000"/>
              <a:t>Et løfte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03525" y="2314575"/>
            <a:ext cx="57308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/>
              <a:t>Kontrakter af anden orden: </a:t>
            </a:r>
            <a:r>
              <a:rPr lang="da-DK" b="1"/>
              <a:t>Partnerskaber</a:t>
            </a:r>
            <a:r>
              <a:rPr lang="da-DK"/>
              <a:t>:</a:t>
            </a:r>
          </a:p>
          <a:p>
            <a:endParaRPr lang="da-DK"/>
          </a:p>
          <a:p>
            <a:r>
              <a:rPr lang="da-DK" sz="2000"/>
              <a:t>Et løfte om løfter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90600" y="4067175"/>
            <a:ext cx="7391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590800" y="2085975"/>
            <a:ext cx="579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Pladsholder til diasnumm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6667FD-62D9-4977-955A-D12386E61288}" type="slidenum">
              <a:rPr lang="da-DK" smtClean="0"/>
              <a:pPr/>
              <a:t>8</a:t>
            </a:fld>
            <a:endParaRPr lang="da-DK" smtClean="0"/>
          </a:p>
        </p:txBody>
      </p:sp>
      <p:sp>
        <p:nvSpPr>
          <p:cNvPr id="16392" name="Tekstboks 1"/>
          <p:cNvSpPr txBox="1">
            <a:spLocks noChangeArrowheads="1"/>
          </p:cNvSpPr>
          <p:nvPr/>
        </p:nvSpPr>
        <p:spPr bwMode="auto">
          <a:xfrm>
            <a:off x="1687513" y="5848350"/>
            <a:ext cx="6176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i="1"/>
              <a:t>På vej mod et fællesskab, der aldrig bliver…..</a:t>
            </a:r>
            <a:endParaRPr lang="en-US" b="1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5616624" cy="864096"/>
          </a:xfrm>
        </p:spPr>
        <p:txBody>
          <a:bodyPr/>
          <a:lstStyle/>
          <a:p>
            <a:r>
              <a:rPr lang="da-DK" dirty="0" smtClean="0"/>
              <a:t>Det forpligtende netværk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512768" cy="3816424"/>
          </a:xfrm>
        </p:spPr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1"/>
                </a:solidFill>
              </a:rPr>
              <a:t>En </a:t>
            </a:r>
            <a:r>
              <a:rPr lang="da-DK" dirty="0" err="1" smtClean="0">
                <a:solidFill>
                  <a:schemeClr val="tx1"/>
                </a:solidFill>
              </a:rPr>
              <a:t>spektogram-øvelse</a:t>
            </a:r>
            <a:r>
              <a:rPr lang="da-DK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sz="2800" dirty="0" smtClean="0">
                <a:solidFill>
                  <a:schemeClr val="tx1"/>
                </a:solidFill>
              </a:rPr>
              <a:t>Så meget forpligter vi os på hinanden i mit netværk…</a:t>
            </a:r>
            <a:endParaRPr lang="da-DK" sz="2800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/>
          </a:p>
          <a:p>
            <a:pPr algn="l"/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324</Words>
  <Application>Microsoft Office PowerPoint</Application>
  <PresentationFormat>Skærmshow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Netværkskoordinatormøde</vt:lpstr>
      <vt:lpstr>Program</vt:lpstr>
      <vt:lpstr>Salon-øvelse</vt:lpstr>
      <vt:lpstr>Det forpligtende netværk</vt:lpstr>
      <vt:lpstr>Det forpligtende netværk</vt:lpstr>
      <vt:lpstr>Niels Åkerstrøms definitioner af partnerskaber </vt:lpstr>
      <vt:lpstr>Kontrakten, der ville være et fællesskab </vt:lpstr>
      <vt:lpstr>Kontrakter af anden orden</vt:lpstr>
      <vt:lpstr>Det forpligtende netværk</vt:lpstr>
      <vt:lpstr>Det forpligtende netværk</vt:lpstr>
      <vt:lpstr>Det forpligtende netværk</vt:lpstr>
      <vt:lpstr>Hvor efterlader det os nu?</vt:lpstr>
      <vt:lpstr>Evaluering af dagen i dag</vt:lpstr>
    </vt:vector>
  </TitlesOfParts>
  <Company>Support-IT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Heine Bøgsted</dc:creator>
  <cp:lastModifiedBy>kbo</cp:lastModifiedBy>
  <cp:revision>215</cp:revision>
  <dcterms:created xsi:type="dcterms:W3CDTF">2012-08-28T12:03:14Z</dcterms:created>
  <dcterms:modified xsi:type="dcterms:W3CDTF">2013-04-09T08:31:27Z</dcterms:modified>
</cp:coreProperties>
</file>