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5"/>
  </p:notesMasterIdLst>
  <p:sldIdLst>
    <p:sldId id="320" r:id="rId2"/>
    <p:sldId id="422" r:id="rId3"/>
    <p:sldId id="321" r:id="rId4"/>
    <p:sldId id="414" r:id="rId5"/>
    <p:sldId id="404" r:id="rId6"/>
    <p:sldId id="405" r:id="rId7"/>
    <p:sldId id="406" r:id="rId8"/>
    <p:sldId id="407" r:id="rId9"/>
    <p:sldId id="412" r:id="rId10"/>
    <p:sldId id="413" r:id="rId11"/>
    <p:sldId id="418" r:id="rId12"/>
    <p:sldId id="419" r:id="rId13"/>
    <p:sldId id="420" r:id="rId14"/>
    <p:sldId id="408" r:id="rId15"/>
    <p:sldId id="409" r:id="rId16"/>
    <p:sldId id="388" r:id="rId17"/>
    <p:sldId id="386" r:id="rId18"/>
    <p:sldId id="387" r:id="rId19"/>
    <p:sldId id="400" r:id="rId20"/>
    <p:sldId id="401" r:id="rId21"/>
    <p:sldId id="402" r:id="rId22"/>
    <p:sldId id="421" r:id="rId23"/>
    <p:sldId id="323" r:id="rId24"/>
    <p:sldId id="381" r:id="rId25"/>
    <p:sldId id="383" r:id="rId26"/>
    <p:sldId id="424" r:id="rId27"/>
    <p:sldId id="348" r:id="rId28"/>
    <p:sldId id="285" r:id="rId29"/>
    <p:sldId id="286" r:id="rId30"/>
    <p:sldId id="415" r:id="rId31"/>
    <p:sldId id="416" r:id="rId32"/>
    <p:sldId id="379" r:id="rId33"/>
    <p:sldId id="423" r:id="rId34"/>
  </p:sldIdLst>
  <p:sldSz cx="9144000" cy="6858000" type="screen4x3"/>
  <p:notesSz cx="6858000" cy="9144000"/>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702"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EB5627-224E-4D12-B2AF-7B8B7C493EEC}" type="datetimeFigureOut">
              <a:rPr lang="da-DK" smtClean="0"/>
              <a:pPr/>
              <a:t>29-08-2012</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88ADAA-2A27-4D0A-9ED6-85503131BA25}" type="slidenum">
              <a:rPr lang="da-DK" smtClean="0"/>
              <a:pPr/>
              <a:t>‹nr.›</a:t>
            </a:fld>
            <a:endParaRPr lang="da-DK"/>
          </a:p>
        </p:txBody>
      </p:sp>
    </p:spTree>
    <p:extLst>
      <p:ext uri="{BB962C8B-B14F-4D97-AF65-F5344CB8AC3E}">
        <p14:creationId xmlns:p14="http://schemas.microsoft.com/office/powerpoint/2010/main" xmlns="" val="1408734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82184" eaLnBrk="0" hangingPunct="0">
              <a:defRPr sz="3300">
                <a:solidFill>
                  <a:schemeClr val="tx1"/>
                </a:solidFill>
                <a:latin typeface="Times New Roman" pitchFamily="18" charset="0"/>
              </a:defRPr>
            </a:lvl1pPr>
            <a:lvl2pPr marL="685817" indent="-263776" defTabSz="882184" eaLnBrk="0" hangingPunct="0">
              <a:defRPr sz="3300">
                <a:solidFill>
                  <a:schemeClr val="tx1"/>
                </a:solidFill>
                <a:latin typeface="Times New Roman" pitchFamily="18" charset="0"/>
              </a:defRPr>
            </a:lvl2pPr>
            <a:lvl3pPr marL="1055103" indent="-211021" defTabSz="882184" eaLnBrk="0" hangingPunct="0">
              <a:defRPr sz="3300">
                <a:solidFill>
                  <a:schemeClr val="tx1"/>
                </a:solidFill>
                <a:latin typeface="Times New Roman" pitchFamily="18" charset="0"/>
              </a:defRPr>
            </a:lvl3pPr>
            <a:lvl4pPr marL="1477145" indent="-211021" defTabSz="882184" eaLnBrk="0" hangingPunct="0">
              <a:defRPr sz="3300">
                <a:solidFill>
                  <a:schemeClr val="tx1"/>
                </a:solidFill>
                <a:latin typeface="Times New Roman" pitchFamily="18" charset="0"/>
              </a:defRPr>
            </a:lvl4pPr>
            <a:lvl5pPr marL="1899186" indent="-211021" defTabSz="882184" eaLnBrk="0" hangingPunct="0">
              <a:defRPr sz="3300">
                <a:solidFill>
                  <a:schemeClr val="tx1"/>
                </a:solidFill>
                <a:latin typeface="Times New Roman" pitchFamily="18" charset="0"/>
              </a:defRPr>
            </a:lvl5pPr>
            <a:lvl6pPr marL="2321227" indent="-211021" defTabSz="882184" eaLnBrk="0" fontAlgn="base" hangingPunct="0">
              <a:spcBef>
                <a:spcPct val="0"/>
              </a:spcBef>
              <a:spcAft>
                <a:spcPct val="0"/>
              </a:spcAft>
              <a:defRPr sz="3300">
                <a:solidFill>
                  <a:schemeClr val="tx1"/>
                </a:solidFill>
                <a:latin typeface="Times New Roman" pitchFamily="18" charset="0"/>
              </a:defRPr>
            </a:lvl6pPr>
            <a:lvl7pPr marL="2743269" indent="-211021" defTabSz="882184" eaLnBrk="0" fontAlgn="base" hangingPunct="0">
              <a:spcBef>
                <a:spcPct val="0"/>
              </a:spcBef>
              <a:spcAft>
                <a:spcPct val="0"/>
              </a:spcAft>
              <a:defRPr sz="3300">
                <a:solidFill>
                  <a:schemeClr val="tx1"/>
                </a:solidFill>
                <a:latin typeface="Times New Roman" pitchFamily="18" charset="0"/>
              </a:defRPr>
            </a:lvl7pPr>
            <a:lvl8pPr marL="3165310" indent="-211021" defTabSz="882184" eaLnBrk="0" fontAlgn="base" hangingPunct="0">
              <a:spcBef>
                <a:spcPct val="0"/>
              </a:spcBef>
              <a:spcAft>
                <a:spcPct val="0"/>
              </a:spcAft>
              <a:defRPr sz="3300">
                <a:solidFill>
                  <a:schemeClr val="tx1"/>
                </a:solidFill>
                <a:latin typeface="Times New Roman" pitchFamily="18" charset="0"/>
              </a:defRPr>
            </a:lvl8pPr>
            <a:lvl9pPr marL="3587351" indent="-211021" defTabSz="882184" eaLnBrk="0" fontAlgn="base" hangingPunct="0">
              <a:spcBef>
                <a:spcPct val="0"/>
              </a:spcBef>
              <a:spcAft>
                <a:spcPct val="0"/>
              </a:spcAft>
              <a:defRPr sz="3300">
                <a:solidFill>
                  <a:schemeClr val="tx1"/>
                </a:solidFill>
                <a:latin typeface="Times New Roman" pitchFamily="18" charset="0"/>
              </a:defRPr>
            </a:lvl9pPr>
          </a:lstStyle>
          <a:p>
            <a:pPr eaLnBrk="1" hangingPunct="1"/>
            <a:fld id="{A1CC28BC-56C3-4B85-84D4-9FC6CB41612C}" type="slidenum">
              <a:rPr lang="da-DK" sz="1200"/>
              <a:pPr eaLnBrk="1" hangingPunct="1"/>
              <a:t>2</a:t>
            </a:fld>
            <a:endParaRPr lang="da-DK"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15525" y="4342939"/>
            <a:ext cx="5026951" cy="4114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da-DK" smtClean="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82184" eaLnBrk="0" hangingPunct="0">
              <a:defRPr sz="3300">
                <a:solidFill>
                  <a:schemeClr val="tx1"/>
                </a:solidFill>
                <a:latin typeface="Times New Roman" pitchFamily="18" charset="0"/>
              </a:defRPr>
            </a:lvl1pPr>
            <a:lvl2pPr marL="685817" indent="-263776" defTabSz="882184" eaLnBrk="0" hangingPunct="0">
              <a:defRPr sz="3300">
                <a:solidFill>
                  <a:schemeClr val="tx1"/>
                </a:solidFill>
                <a:latin typeface="Times New Roman" pitchFamily="18" charset="0"/>
              </a:defRPr>
            </a:lvl2pPr>
            <a:lvl3pPr marL="1055103" indent="-211021" defTabSz="882184" eaLnBrk="0" hangingPunct="0">
              <a:defRPr sz="3300">
                <a:solidFill>
                  <a:schemeClr val="tx1"/>
                </a:solidFill>
                <a:latin typeface="Times New Roman" pitchFamily="18" charset="0"/>
              </a:defRPr>
            </a:lvl3pPr>
            <a:lvl4pPr marL="1477145" indent="-211021" defTabSz="882184" eaLnBrk="0" hangingPunct="0">
              <a:defRPr sz="3300">
                <a:solidFill>
                  <a:schemeClr val="tx1"/>
                </a:solidFill>
                <a:latin typeface="Times New Roman" pitchFamily="18" charset="0"/>
              </a:defRPr>
            </a:lvl4pPr>
            <a:lvl5pPr marL="1899186" indent="-211021" defTabSz="882184" eaLnBrk="0" hangingPunct="0">
              <a:defRPr sz="3300">
                <a:solidFill>
                  <a:schemeClr val="tx1"/>
                </a:solidFill>
                <a:latin typeface="Times New Roman" pitchFamily="18" charset="0"/>
              </a:defRPr>
            </a:lvl5pPr>
            <a:lvl6pPr marL="2321227" indent="-211021" defTabSz="882184" eaLnBrk="0" fontAlgn="base" hangingPunct="0">
              <a:spcBef>
                <a:spcPct val="0"/>
              </a:spcBef>
              <a:spcAft>
                <a:spcPct val="0"/>
              </a:spcAft>
              <a:defRPr sz="3300">
                <a:solidFill>
                  <a:schemeClr val="tx1"/>
                </a:solidFill>
                <a:latin typeface="Times New Roman" pitchFamily="18" charset="0"/>
              </a:defRPr>
            </a:lvl6pPr>
            <a:lvl7pPr marL="2743269" indent="-211021" defTabSz="882184" eaLnBrk="0" fontAlgn="base" hangingPunct="0">
              <a:spcBef>
                <a:spcPct val="0"/>
              </a:spcBef>
              <a:spcAft>
                <a:spcPct val="0"/>
              </a:spcAft>
              <a:defRPr sz="3300">
                <a:solidFill>
                  <a:schemeClr val="tx1"/>
                </a:solidFill>
                <a:latin typeface="Times New Roman" pitchFamily="18" charset="0"/>
              </a:defRPr>
            </a:lvl7pPr>
            <a:lvl8pPr marL="3165310" indent="-211021" defTabSz="882184" eaLnBrk="0" fontAlgn="base" hangingPunct="0">
              <a:spcBef>
                <a:spcPct val="0"/>
              </a:spcBef>
              <a:spcAft>
                <a:spcPct val="0"/>
              </a:spcAft>
              <a:defRPr sz="3300">
                <a:solidFill>
                  <a:schemeClr val="tx1"/>
                </a:solidFill>
                <a:latin typeface="Times New Roman" pitchFamily="18" charset="0"/>
              </a:defRPr>
            </a:lvl8pPr>
            <a:lvl9pPr marL="3587351" indent="-211021" defTabSz="882184" eaLnBrk="0" fontAlgn="base" hangingPunct="0">
              <a:spcBef>
                <a:spcPct val="0"/>
              </a:spcBef>
              <a:spcAft>
                <a:spcPct val="0"/>
              </a:spcAft>
              <a:defRPr sz="3300">
                <a:solidFill>
                  <a:schemeClr val="tx1"/>
                </a:solidFill>
                <a:latin typeface="Times New Roman" pitchFamily="18" charset="0"/>
              </a:defRPr>
            </a:lvl9pPr>
          </a:lstStyle>
          <a:p>
            <a:pPr eaLnBrk="1" hangingPunct="1"/>
            <a:fld id="{A1CC28BC-56C3-4B85-84D4-9FC6CB41612C}" type="slidenum">
              <a:rPr lang="da-DK" sz="1200"/>
              <a:pPr eaLnBrk="1" hangingPunct="1"/>
              <a:t>3</a:t>
            </a:fld>
            <a:endParaRPr lang="da-DK"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15525" y="4342939"/>
            <a:ext cx="5026951" cy="4114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da-DK" smtClean="0"/>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8"/>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82184" eaLnBrk="0" hangingPunct="0">
              <a:defRPr sz="3300">
                <a:solidFill>
                  <a:schemeClr val="tx1"/>
                </a:solidFill>
                <a:latin typeface="Times New Roman" pitchFamily="18" charset="0"/>
              </a:defRPr>
            </a:lvl1pPr>
            <a:lvl2pPr marL="685817" indent="-263776" defTabSz="882184" eaLnBrk="0" hangingPunct="0">
              <a:defRPr sz="3300">
                <a:solidFill>
                  <a:schemeClr val="tx1"/>
                </a:solidFill>
                <a:latin typeface="Times New Roman" pitchFamily="18" charset="0"/>
              </a:defRPr>
            </a:lvl2pPr>
            <a:lvl3pPr marL="1055103" indent="-211021" defTabSz="882184" eaLnBrk="0" hangingPunct="0">
              <a:defRPr sz="3300">
                <a:solidFill>
                  <a:schemeClr val="tx1"/>
                </a:solidFill>
                <a:latin typeface="Times New Roman" pitchFamily="18" charset="0"/>
              </a:defRPr>
            </a:lvl3pPr>
            <a:lvl4pPr marL="1477145" indent="-211021" defTabSz="882184" eaLnBrk="0" hangingPunct="0">
              <a:defRPr sz="3300">
                <a:solidFill>
                  <a:schemeClr val="tx1"/>
                </a:solidFill>
                <a:latin typeface="Times New Roman" pitchFamily="18" charset="0"/>
              </a:defRPr>
            </a:lvl4pPr>
            <a:lvl5pPr marL="1899186" indent="-211021" defTabSz="882184" eaLnBrk="0" hangingPunct="0">
              <a:defRPr sz="3300">
                <a:solidFill>
                  <a:schemeClr val="tx1"/>
                </a:solidFill>
                <a:latin typeface="Times New Roman" pitchFamily="18" charset="0"/>
              </a:defRPr>
            </a:lvl5pPr>
            <a:lvl6pPr marL="2321227" indent="-211021" defTabSz="882184" eaLnBrk="0" fontAlgn="base" hangingPunct="0">
              <a:spcBef>
                <a:spcPct val="0"/>
              </a:spcBef>
              <a:spcAft>
                <a:spcPct val="0"/>
              </a:spcAft>
              <a:defRPr sz="3300">
                <a:solidFill>
                  <a:schemeClr val="tx1"/>
                </a:solidFill>
                <a:latin typeface="Times New Roman" pitchFamily="18" charset="0"/>
              </a:defRPr>
            </a:lvl6pPr>
            <a:lvl7pPr marL="2743269" indent="-211021" defTabSz="882184" eaLnBrk="0" fontAlgn="base" hangingPunct="0">
              <a:spcBef>
                <a:spcPct val="0"/>
              </a:spcBef>
              <a:spcAft>
                <a:spcPct val="0"/>
              </a:spcAft>
              <a:defRPr sz="3300">
                <a:solidFill>
                  <a:schemeClr val="tx1"/>
                </a:solidFill>
                <a:latin typeface="Times New Roman" pitchFamily="18" charset="0"/>
              </a:defRPr>
            </a:lvl7pPr>
            <a:lvl8pPr marL="3165310" indent="-211021" defTabSz="882184" eaLnBrk="0" fontAlgn="base" hangingPunct="0">
              <a:spcBef>
                <a:spcPct val="0"/>
              </a:spcBef>
              <a:spcAft>
                <a:spcPct val="0"/>
              </a:spcAft>
              <a:defRPr sz="3300">
                <a:solidFill>
                  <a:schemeClr val="tx1"/>
                </a:solidFill>
                <a:latin typeface="Times New Roman" pitchFamily="18" charset="0"/>
              </a:defRPr>
            </a:lvl8pPr>
            <a:lvl9pPr marL="3587351" indent="-211021" defTabSz="882184" eaLnBrk="0" fontAlgn="base" hangingPunct="0">
              <a:spcBef>
                <a:spcPct val="0"/>
              </a:spcBef>
              <a:spcAft>
                <a:spcPct val="0"/>
              </a:spcAft>
              <a:defRPr sz="3300">
                <a:solidFill>
                  <a:schemeClr val="tx1"/>
                </a:solidFill>
                <a:latin typeface="Times New Roman" pitchFamily="18" charset="0"/>
              </a:defRPr>
            </a:lvl9pPr>
          </a:lstStyle>
          <a:p>
            <a:pPr eaLnBrk="1" hangingPunct="1">
              <a:buFont typeface="Times New Roman" pitchFamily="18" charset="0"/>
              <a:buNone/>
            </a:pPr>
            <a:fld id="{D723C1B7-87A4-4CA2-9BD7-888D7EA204F4}" type="slidenum">
              <a:rPr lang="da-DK" sz="1200">
                <a:ea typeface="Arial Unicode MS" pitchFamily="34" charset="-128"/>
                <a:cs typeface="Arial Unicode MS" pitchFamily="34" charset="-128"/>
              </a:rPr>
              <a:pPr eaLnBrk="1" hangingPunct="1">
                <a:buFont typeface="Times New Roman" pitchFamily="18" charset="0"/>
                <a:buNone/>
              </a:pPr>
              <a:t>23</a:t>
            </a:fld>
            <a:endParaRPr lang="da-DK" sz="1200">
              <a:ea typeface="Arial Unicode MS" pitchFamily="34" charset="-128"/>
              <a:cs typeface="Arial Unicode MS" pitchFamily="34" charset="-128"/>
            </a:endParaRPr>
          </a:p>
        </p:txBody>
      </p:sp>
      <p:sp>
        <p:nvSpPr>
          <p:cNvPr id="62467" name="Text Box 1"/>
          <p:cNvSpPr txBox="1">
            <a:spLocks noChangeArrowheads="1"/>
          </p:cNvSpPr>
          <p:nvPr/>
        </p:nvSpPr>
        <p:spPr bwMode="auto">
          <a:xfrm>
            <a:off x="958464" y="686474"/>
            <a:ext cx="4942606" cy="3428114"/>
          </a:xfrm>
          <a:prstGeom prst="rect">
            <a:avLst/>
          </a:prstGeom>
          <a:solidFill>
            <a:srgbClr val="FFFFFF"/>
          </a:solidFill>
          <a:ln w="9360">
            <a:solidFill>
              <a:srgbClr val="000000"/>
            </a:solidFill>
            <a:miter lim="800000"/>
            <a:headEnd/>
            <a:tailEnd/>
          </a:ln>
        </p:spPr>
        <p:txBody>
          <a:bodyPr wrap="none" lIns="84408" tIns="42204" rIns="84408" bIns="42204" anchor="ct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endParaRPr lang="da-DK"/>
          </a:p>
        </p:txBody>
      </p:sp>
      <p:sp>
        <p:nvSpPr>
          <p:cNvPr id="62468" name="Rectangle 2"/>
          <p:cNvSpPr>
            <a:spLocks noGrp="1" noChangeArrowheads="1"/>
          </p:cNvSpPr>
          <p:nvPr>
            <p:ph type="body"/>
          </p:nvPr>
        </p:nvSpPr>
        <p:spPr>
          <a:xfrm>
            <a:off x="687027" y="4342939"/>
            <a:ext cx="5468611" cy="410040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da-DK" smtClean="0"/>
          </a:p>
        </p:txBody>
      </p:sp>
      <p:sp>
        <p:nvSpPr>
          <p:cNvPr id="62469" name="Text Box 3"/>
          <p:cNvSpPr txBox="1">
            <a:spLocks noChangeArrowheads="1"/>
          </p:cNvSpPr>
          <p:nvPr/>
        </p:nvSpPr>
        <p:spPr bwMode="auto">
          <a:xfrm>
            <a:off x="958464" y="686474"/>
            <a:ext cx="4930337" cy="3416767"/>
          </a:xfrm>
          <a:prstGeom prst="rect">
            <a:avLst/>
          </a:prstGeom>
          <a:solidFill>
            <a:srgbClr val="FFFFFF"/>
          </a:solidFill>
          <a:ln w="9360">
            <a:solidFill>
              <a:srgbClr val="000000"/>
            </a:solidFill>
            <a:miter lim="800000"/>
            <a:headEnd/>
            <a:tailEnd/>
          </a:ln>
        </p:spPr>
        <p:txBody>
          <a:bodyPr wrap="none" lIns="84408" tIns="42204" rIns="84408" bIns="42204" anchor="ct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endParaRPr lang="da-DK"/>
          </a:p>
        </p:txBody>
      </p:sp>
      <p:sp>
        <p:nvSpPr>
          <p:cNvPr id="62470" name="Text Box 4"/>
          <p:cNvSpPr txBox="1">
            <a:spLocks noChangeArrowheads="1"/>
          </p:cNvSpPr>
          <p:nvPr/>
        </p:nvSpPr>
        <p:spPr bwMode="auto">
          <a:xfrm>
            <a:off x="958465" y="686474"/>
            <a:ext cx="4927270" cy="3413930"/>
          </a:xfrm>
          <a:prstGeom prst="rect">
            <a:avLst/>
          </a:prstGeom>
          <a:solidFill>
            <a:srgbClr val="FFFFFF"/>
          </a:solidFill>
          <a:ln w="9525">
            <a:solidFill>
              <a:srgbClr val="000000"/>
            </a:solidFill>
            <a:miter lim="800000"/>
            <a:headEnd/>
            <a:tailEnd/>
          </a:ln>
        </p:spPr>
        <p:txBody>
          <a:bodyPr wrap="none" lIns="84408" tIns="42204" rIns="84408" bIns="42204" anchor="ct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endParaRPr 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8"/>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82184" eaLnBrk="0" hangingPunct="0">
              <a:defRPr sz="3300">
                <a:solidFill>
                  <a:schemeClr val="tx1"/>
                </a:solidFill>
                <a:latin typeface="Times New Roman" pitchFamily="18" charset="0"/>
              </a:defRPr>
            </a:lvl1pPr>
            <a:lvl2pPr marL="685817" indent="-263776" defTabSz="882184" eaLnBrk="0" hangingPunct="0">
              <a:defRPr sz="3300">
                <a:solidFill>
                  <a:schemeClr val="tx1"/>
                </a:solidFill>
                <a:latin typeface="Times New Roman" pitchFamily="18" charset="0"/>
              </a:defRPr>
            </a:lvl2pPr>
            <a:lvl3pPr marL="1055103" indent="-211021" defTabSz="882184" eaLnBrk="0" hangingPunct="0">
              <a:defRPr sz="3300">
                <a:solidFill>
                  <a:schemeClr val="tx1"/>
                </a:solidFill>
                <a:latin typeface="Times New Roman" pitchFamily="18" charset="0"/>
              </a:defRPr>
            </a:lvl3pPr>
            <a:lvl4pPr marL="1477145" indent="-211021" defTabSz="882184" eaLnBrk="0" hangingPunct="0">
              <a:defRPr sz="3300">
                <a:solidFill>
                  <a:schemeClr val="tx1"/>
                </a:solidFill>
                <a:latin typeface="Times New Roman" pitchFamily="18" charset="0"/>
              </a:defRPr>
            </a:lvl4pPr>
            <a:lvl5pPr marL="1899186" indent="-211021" defTabSz="882184" eaLnBrk="0" hangingPunct="0">
              <a:defRPr sz="3300">
                <a:solidFill>
                  <a:schemeClr val="tx1"/>
                </a:solidFill>
                <a:latin typeface="Times New Roman" pitchFamily="18" charset="0"/>
              </a:defRPr>
            </a:lvl5pPr>
            <a:lvl6pPr marL="2321227" indent="-211021" defTabSz="882184" eaLnBrk="0" fontAlgn="base" hangingPunct="0">
              <a:spcBef>
                <a:spcPct val="0"/>
              </a:spcBef>
              <a:spcAft>
                <a:spcPct val="0"/>
              </a:spcAft>
              <a:defRPr sz="3300">
                <a:solidFill>
                  <a:schemeClr val="tx1"/>
                </a:solidFill>
                <a:latin typeface="Times New Roman" pitchFamily="18" charset="0"/>
              </a:defRPr>
            </a:lvl6pPr>
            <a:lvl7pPr marL="2743269" indent="-211021" defTabSz="882184" eaLnBrk="0" fontAlgn="base" hangingPunct="0">
              <a:spcBef>
                <a:spcPct val="0"/>
              </a:spcBef>
              <a:spcAft>
                <a:spcPct val="0"/>
              </a:spcAft>
              <a:defRPr sz="3300">
                <a:solidFill>
                  <a:schemeClr val="tx1"/>
                </a:solidFill>
                <a:latin typeface="Times New Roman" pitchFamily="18" charset="0"/>
              </a:defRPr>
            </a:lvl7pPr>
            <a:lvl8pPr marL="3165310" indent="-211021" defTabSz="882184" eaLnBrk="0" fontAlgn="base" hangingPunct="0">
              <a:spcBef>
                <a:spcPct val="0"/>
              </a:spcBef>
              <a:spcAft>
                <a:spcPct val="0"/>
              </a:spcAft>
              <a:defRPr sz="3300">
                <a:solidFill>
                  <a:schemeClr val="tx1"/>
                </a:solidFill>
                <a:latin typeface="Times New Roman" pitchFamily="18" charset="0"/>
              </a:defRPr>
            </a:lvl8pPr>
            <a:lvl9pPr marL="3587351" indent="-211021" defTabSz="882184" eaLnBrk="0" fontAlgn="base" hangingPunct="0">
              <a:spcBef>
                <a:spcPct val="0"/>
              </a:spcBef>
              <a:spcAft>
                <a:spcPct val="0"/>
              </a:spcAft>
              <a:defRPr sz="3300">
                <a:solidFill>
                  <a:schemeClr val="tx1"/>
                </a:solidFill>
                <a:latin typeface="Times New Roman" pitchFamily="18" charset="0"/>
              </a:defRPr>
            </a:lvl9pPr>
          </a:lstStyle>
          <a:p>
            <a:pPr eaLnBrk="1" hangingPunct="1">
              <a:buFont typeface="Times New Roman" pitchFamily="18" charset="0"/>
              <a:buNone/>
            </a:pPr>
            <a:fld id="{C344F44B-0FEA-4A61-8DED-9C4EAAF89D97}" type="slidenum">
              <a:rPr lang="da-DK" sz="1200">
                <a:ea typeface="Arial Unicode MS" pitchFamily="34" charset="-128"/>
                <a:cs typeface="Arial Unicode MS" pitchFamily="34" charset="-128"/>
              </a:rPr>
              <a:pPr eaLnBrk="1" hangingPunct="1">
                <a:buFont typeface="Times New Roman" pitchFamily="18" charset="0"/>
                <a:buNone/>
              </a:pPr>
              <a:t>24</a:t>
            </a:fld>
            <a:endParaRPr lang="da-DK" sz="1200">
              <a:ea typeface="Arial Unicode MS" pitchFamily="34" charset="-128"/>
              <a:cs typeface="Arial Unicode MS" pitchFamily="34" charset="-128"/>
            </a:endParaRPr>
          </a:p>
        </p:txBody>
      </p:sp>
      <p:sp>
        <p:nvSpPr>
          <p:cNvPr id="69635" name="Text Box 1"/>
          <p:cNvSpPr txBox="1">
            <a:spLocks noChangeArrowheads="1"/>
          </p:cNvSpPr>
          <p:nvPr/>
        </p:nvSpPr>
        <p:spPr bwMode="auto">
          <a:xfrm>
            <a:off x="958464" y="686474"/>
            <a:ext cx="4942606" cy="3428114"/>
          </a:xfrm>
          <a:prstGeom prst="rect">
            <a:avLst/>
          </a:prstGeom>
          <a:solidFill>
            <a:srgbClr val="FFFFFF"/>
          </a:solidFill>
          <a:ln w="9360">
            <a:solidFill>
              <a:srgbClr val="000000"/>
            </a:solidFill>
            <a:miter lim="800000"/>
            <a:headEnd/>
            <a:tailEnd/>
          </a:ln>
        </p:spPr>
        <p:txBody>
          <a:bodyPr wrap="none" lIns="84408" tIns="42204" rIns="84408" bIns="42204" anchor="ct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endParaRPr lang="da-DK"/>
          </a:p>
        </p:txBody>
      </p:sp>
      <p:sp>
        <p:nvSpPr>
          <p:cNvPr id="69636" name="Text Box 2"/>
          <p:cNvSpPr>
            <a:spLocks noGrp="1" noChangeArrowheads="1"/>
          </p:cNvSpPr>
          <p:nvPr>
            <p:ph type="body"/>
          </p:nvPr>
        </p:nvSpPr>
        <p:spPr>
          <a:xfrm>
            <a:off x="687027" y="4342939"/>
            <a:ext cx="5468611" cy="410040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spcBef>
                <a:spcPts val="415"/>
              </a:spcBef>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pPr>
            <a:endParaRPr lang="en-GB" sz="1300">
              <a:ea typeface="Lucida Sans Unicode" pitchFamily="34" charset="0"/>
              <a:cs typeface="Lucida Sans Unicode" pitchFamily="34" charset="0"/>
            </a:endParaRPr>
          </a:p>
          <a:p>
            <a:pPr>
              <a:spcBef>
                <a:spcPts val="415"/>
              </a:spcBef>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pPr>
            <a:endParaRPr lang="en-GB" smtClean="0">
              <a:ea typeface="Lucida Sans Unicode" pitchFamily="34" charset="0"/>
              <a:cs typeface="Lucida Sans Unicode" pitchFamily="34" charset="0"/>
            </a:endParaRPr>
          </a:p>
          <a:p>
            <a:pPr>
              <a:spcBef>
                <a:spcPts val="415"/>
              </a:spcBef>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pPr>
            <a:endParaRPr lang="en-GB" smtClean="0">
              <a:ea typeface="Lucida Sans Unicode" pitchFamily="34" charset="0"/>
              <a:cs typeface="Lucida Sans Unicode" pitchFamily="34" charset="0"/>
            </a:endParaRPr>
          </a:p>
          <a:p>
            <a:pPr>
              <a:spcBef>
                <a:spcPts val="415"/>
              </a:spcBef>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pPr>
            <a:endParaRPr lang="en-GB" smtClean="0">
              <a:ea typeface="Lucida Sans Unicode" pitchFamily="34" charset="0"/>
              <a:cs typeface="Lucida Sans Unicode" pitchFamily="34" charset="0"/>
            </a:endParaRPr>
          </a:p>
        </p:txBody>
      </p:sp>
      <p:sp>
        <p:nvSpPr>
          <p:cNvPr id="69637" name="Text Box 3"/>
          <p:cNvSpPr txBox="1">
            <a:spLocks noChangeArrowheads="1"/>
          </p:cNvSpPr>
          <p:nvPr/>
        </p:nvSpPr>
        <p:spPr bwMode="auto">
          <a:xfrm>
            <a:off x="958464" y="686474"/>
            <a:ext cx="4930337" cy="3416767"/>
          </a:xfrm>
          <a:prstGeom prst="rect">
            <a:avLst/>
          </a:prstGeom>
          <a:solidFill>
            <a:srgbClr val="FFFFFF"/>
          </a:solidFill>
          <a:ln w="9360">
            <a:solidFill>
              <a:srgbClr val="000000"/>
            </a:solidFill>
            <a:miter lim="800000"/>
            <a:headEnd/>
            <a:tailEnd/>
          </a:ln>
        </p:spPr>
        <p:txBody>
          <a:bodyPr wrap="none" lIns="84408" tIns="42204" rIns="84408" bIns="42204" anchor="ct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endParaRPr lang="da-DK"/>
          </a:p>
        </p:txBody>
      </p:sp>
      <p:sp>
        <p:nvSpPr>
          <p:cNvPr id="69638" name="Text Box 4"/>
          <p:cNvSpPr txBox="1">
            <a:spLocks noChangeArrowheads="1"/>
          </p:cNvSpPr>
          <p:nvPr/>
        </p:nvSpPr>
        <p:spPr bwMode="auto">
          <a:xfrm>
            <a:off x="958465" y="686474"/>
            <a:ext cx="4927270" cy="3413930"/>
          </a:xfrm>
          <a:prstGeom prst="rect">
            <a:avLst/>
          </a:prstGeom>
          <a:solidFill>
            <a:srgbClr val="FFFFFF"/>
          </a:solidFill>
          <a:ln w="9525">
            <a:solidFill>
              <a:srgbClr val="000000"/>
            </a:solidFill>
            <a:miter lim="800000"/>
            <a:headEnd/>
            <a:tailEnd/>
          </a:ln>
        </p:spPr>
        <p:txBody>
          <a:bodyPr wrap="none" lIns="84408" tIns="42204" rIns="84408" bIns="42204" anchor="ct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lvl1pPr>
              <a:defRPr/>
            </a:lvl1pPr>
          </a:lstStyle>
          <a:p>
            <a:pPr>
              <a:defRPr/>
            </a:pPr>
            <a:fld id="{7BDF36CC-E2E2-4D35-9F09-47B99D67FD0A}" type="datetimeFigureOut">
              <a:rPr lang="da-DK"/>
              <a:pPr>
                <a:defRPr/>
              </a:pPr>
              <a:t>29-08-2012</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D0097CF5-FC20-4628-9D61-CE6988C3C476}" type="slidenum">
              <a:rPr lang="da-DK"/>
              <a:pPr>
                <a:defRPr/>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pPr>
              <a:defRPr/>
            </a:pPr>
            <a:fld id="{A5CE5750-8E34-4E45-9DB0-4E7AC4DFA0ED}" type="datetimeFigureOut">
              <a:rPr lang="da-DK"/>
              <a:pPr>
                <a:defRPr/>
              </a:pPr>
              <a:t>29-08-2012</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1E654CF0-F0FD-47DF-B40A-DF42A9016DA5}" type="slidenum">
              <a:rPr lang="da-DK"/>
              <a:pPr>
                <a:defRPr/>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pPr>
              <a:defRPr/>
            </a:pPr>
            <a:fld id="{24AC568C-7F97-4ED6-BB60-FD033A049CAD}" type="datetimeFigureOut">
              <a:rPr lang="da-DK"/>
              <a:pPr>
                <a:defRPr/>
              </a:pPr>
              <a:t>29-08-2012</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031D705A-12DE-4955-89DE-44ABF024F0E6}" type="slidenum">
              <a:rPr lang="da-DK"/>
              <a:pPr>
                <a:defRPr/>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pPr>
              <a:defRPr/>
            </a:pPr>
            <a:fld id="{A61971BB-2A81-40D7-BAA8-AACA37BA2919}" type="datetimeFigureOut">
              <a:rPr lang="da-DK"/>
              <a:pPr>
                <a:defRPr/>
              </a:pPr>
              <a:t>29-08-2012</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D170D19E-5757-49E3-91B1-73CADFDEB150}" type="slidenum">
              <a:rPr lang="da-DK"/>
              <a:pPr>
                <a:defRPr/>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lvl1pPr>
              <a:defRPr/>
            </a:lvl1pPr>
          </a:lstStyle>
          <a:p>
            <a:pPr>
              <a:defRPr/>
            </a:pPr>
            <a:fld id="{DFFE4776-3BF4-416E-9DF1-DF634E3F782D}" type="datetimeFigureOut">
              <a:rPr lang="da-DK"/>
              <a:pPr>
                <a:defRPr/>
              </a:pPr>
              <a:t>29-08-2012</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D472F76B-842D-4923-881C-33D2AA5E6AB5}" type="slidenum">
              <a:rPr lang="da-DK"/>
              <a:pPr>
                <a:defRPr/>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3"/>
          <p:cNvSpPr>
            <a:spLocks noGrp="1"/>
          </p:cNvSpPr>
          <p:nvPr>
            <p:ph type="dt" sz="half" idx="10"/>
          </p:nvPr>
        </p:nvSpPr>
        <p:spPr/>
        <p:txBody>
          <a:bodyPr/>
          <a:lstStyle>
            <a:lvl1pPr>
              <a:defRPr/>
            </a:lvl1pPr>
          </a:lstStyle>
          <a:p>
            <a:pPr>
              <a:defRPr/>
            </a:pPr>
            <a:fld id="{9EBE52A9-A2DF-440C-BF9C-A256AC9A97A0}" type="datetimeFigureOut">
              <a:rPr lang="da-DK"/>
              <a:pPr>
                <a:defRPr/>
              </a:pPr>
              <a:t>29-08-2012</a:t>
            </a:fld>
            <a:endParaRPr lang="da-DK"/>
          </a:p>
        </p:txBody>
      </p:sp>
      <p:sp>
        <p:nvSpPr>
          <p:cNvPr id="6" name="Pladsholder til sidefod 4"/>
          <p:cNvSpPr>
            <a:spLocks noGrp="1"/>
          </p:cNvSpPr>
          <p:nvPr>
            <p:ph type="ftr" sz="quarter" idx="11"/>
          </p:nvPr>
        </p:nvSpPr>
        <p:spPr/>
        <p:txBody>
          <a:bodyPr/>
          <a:lstStyle>
            <a:lvl1pPr>
              <a:defRPr/>
            </a:lvl1pPr>
          </a:lstStyle>
          <a:p>
            <a:pPr>
              <a:defRPr/>
            </a:pPr>
            <a:endParaRPr lang="da-DK"/>
          </a:p>
        </p:txBody>
      </p:sp>
      <p:sp>
        <p:nvSpPr>
          <p:cNvPr id="7" name="Pladsholder til diasnummer 5"/>
          <p:cNvSpPr>
            <a:spLocks noGrp="1"/>
          </p:cNvSpPr>
          <p:nvPr>
            <p:ph type="sldNum" sz="quarter" idx="12"/>
          </p:nvPr>
        </p:nvSpPr>
        <p:spPr/>
        <p:txBody>
          <a:bodyPr/>
          <a:lstStyle>
            <a:lvl1pPr>
              <a:defRPr/>
            </a:lvl1pPr>
          </a:lstStyle>
          <a:p>
            <a:pPr>
              <a:defRPr/>
            </a:pPr>
            <a:fld id="{F12C0921-41CF-4E82-B02C-147EB60DEDD0}" type="slidenum">
              <a:rPr lang="da-DK"/>
              <a:pPr>
                <a:defRPr/>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3"/>
          <p:cNvSpPr>
            <a:spLocks noGrp="1"/>
          </p:cNvSpPr>
          <p:nvPr>
            <p:ph type="dt" sz="half" idx="10"/>
          </p:nvPr>
        </p:nvSpPr>
        <p:spPr/>
        <p:txBody>
          <a:bodyPr/>
          <a:lstStyle>
            <a:lvl1pPr>
              <a:defRPr/>
            </a:lvl1pPr>
          </a:lstStyle>
          <a:p>
            <a:pPr>
              <a:defRPr/>
            </a:pPr>
            <a:fld id="{C2089DCD-807E-4944-B5B0-73489870F8D6}" type="datetimeFigureOut">
              <a:rPr lang="da-DK"/>
              <a:pPr>
                <a:defRPr/>
              </a:pPr>
              <a:t>29-08-2012</a:t>
            </a:fld>
            <a:endParaRPr lang="da-DK"/>
          </a:p>
        </p:txBody>
      </p:sp>
      <p:sp>
        <p:nvSpPr>
          <p:cNvPr id="8" name="Pladsholder til sidefod 4"/>
          <p:cNvSpPr>
            <a:spLocks noGrp="1"/>
          </p:cNvSpPr>
          <p:nvPr>
            <p:ph type="ftr" sz="quarter" idx="11"/>
          </p:nvPr>
        </p:nvSpPr>
        <p:spPr/>
        <p:txBody>
          <a:bodyPr/>
          <a:lstStyle>
            <a:lvl1pPr>
              <a:defRPr/>
            </a:lvl1pPr>
          </a:lstStyle>
          <a:p>
            <a:pPr>
              <a:defRPr/>
            </a:pPr>
            <a:endParaRPr lang="da-DK"/>
          </a:p>
        </p:txBody>
      </p:sp>
      <p:sp>
        <p:nvSpPr>
          <p:cNvPr id="9" name="Pladsholder til diasnummer 5"/>
          <p:cNvSpPr>
            <a:spLocks noGrp="1"/>
          </p:cNvSpPr>
          <p:nvPr>
            <p:ph type="sldNum" sz="quarter" idx="12"/>
          </p:nvPr>
        </p:nvSpPr>
        <p:spPr/>
        <p:txBody>
          <a:bodyPr/>
          <a:lstStyle>
            <a:lvl1pPr>
              <a:defRPr/>
            </a:lvl1pPr>
          </a:lstStyle>
          <a:p>
            <a:pPr>
              <a:defRPr/>
            </a:pPr>
            <a:fld id="{62B6C4F0-0F4B-4FCB-AD4E-71CDAE1BA0EC}" type="slidenum">
              <a:rPr lang="da-DK"/>
              <a:pPr>
                <a:defRPr/>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3"/>
          <p:cNvSpPr>
            <a:spLocks noGrp="1"/>
          </p:cNvSpPr>
          <p:nvPr>
            <p:ph type="dt" sz="half" idx="10"/>
          </p:nvPr>
        </p:nvSpPr>
        <p:spPr/>
        <p:txBody>
          <a:bodyPr/>
          <a:lstStyle>
            <a:lvl1pPr>
              <a:defRPr/>
            </a:lvl1pPr>
          </a:lstStyle>
          <a:p>
            <a:pPr>
              <a:defRPr/>
            </a:pPr>
            <a:fld id="{8C9E0EC4-2015-4736-B040-0786BD06E4EB}" type="datetimeFigureOut">
              <a:rPr lang="da-DK"/>
              <a:pPr>
                <a:defRPr/>
              </a:pPr>
              <a:t>29-08-2012</a:t>
            </a:fld>
            <a:endParaRPr lang="da-DK"/>
          </a:p>
        </p:txBody>
      </p:sp>
      <p:sp>
        <p:nvSpPr>
          <p:cNvPr id="4" name="Pladsholder til sidefod 4"/>
          <p:cNvSpPr>
            <a:spLocks noGrp="1"/>
          </p:cNvSpPr>
          <p:nvPr>
            <p:ph type="ftr" sz="quarter" idx="11"/>
          </p:nvPr>
        </p:nvSpPr>
        <p:spPr/>
        <p:txBody>
          <a:bodyPr/>
          <a:lstStyle>
            <a:lvl1pPr>
              <a:defRPr/>
            </a:lvl1pPr>
          </a:lstStyle>
          <a:p>
            <a:pPr>
              <a:defRPr/>
            </a:pPr>
            <a:endParaRPr lang="da-DK"/>
          </a:p>
        </p:txBody>
      </p:sp>
      <p:sp>
        <p:nvSpPr>
          <p:cNvPr id="5" name="Pladsholder til diasnummer 5"/>
          <p:cNvSpPr>
            <a:spLocks noGrp="1"/>
          </p:cNvSpPr>
          <p:nvPr>
            <p:ph type="sldNum" sz="quarter" idx="12"/>
          </p:nvPr>
        </p:nvSpPr>
        <p:spPr/>
        <p:txBody>
          <a:bodyPr/>
          <a:lstStyle>
            <a:lvl1pPr>
              <a:defRPr/>
            </a:lvl1pPr>
          </a:lstStyle>
          <a:p>
            <a:pPr>
              <a:defRPr/>
            </a:pPr>
            <a:fld id="{E009B355-16FB-4452-9B07-57744D529EA5}" type="slidenum">
              <a:rPr lang="da-DK"/>
              <a:pPr>
                <a:defRPr/>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p:txBody>
          <a:bodyPr/>
          <a:lstStyle>
            <a:lvl1pPr>
              <a:defRPr/>
            </a:lvl1pPr>
          </a:lstStyle>
          <a:p>
            <a:pPr>
              <a:defRPr/>
            </a:pPr>
            <a:fld id="{EF7A318B-3946-47C1-9874-F3F0EA871C46}" type="datetimeFigureOut">
              <a:rPr lang="da-DK"/>
              <a:pPr>
                <a:defRPr/>
              </a:pPr>
              <a:t>29-08-2012</a:t>
            </a:fld>
            <a:endParaRPr lang="da-DK"/>
          </a:p>
        </p:txBody>
      </p:sp>
      <p:sp>
        <p:nvSpPr>
          <p:cNvPr id="3" name="Pladsholder til sidefod 4"/>
          <p:cNvSpPr>
            <a:spLocks noGrp="1"/>
          </p:cNvSpPr>
          <p:nvPr>
            <p:ph type="ftr" sz="quarter" idx="11"/>
          </p:nvPr>
        </p:nvSpPr>
        <p:spPr/>
        <p:txBody>
          <a:bodyPr/>
          <a:lstStyle>
            <a:lvl1pPr>
              <a:defRPr/>
            </a:lvl1pPr>
          </a:lstStyle>
          <a:p>
            <a:pPr>
              <a:defRPr/>
            </a:pPr>
            <a:endParaRPr lang="da-DK"/>
          </a:p>
        </p:txBody>
      </p:sp>
      <p:sp>
        <p:nvSpPr>
          <p:cNvPr id="4" name="Pladsholder til diasnummer 5"/>
          <p:cNvSpPr>
            <a:spLocks noGrp="1"/>
          </p:cNvSpPr>
          <p:nvPr>
            <p:ph type="sldNum" sz="quarter" idx="12"/>
          </p:nvPr>
        </p:nvSpPr>
        <p:spPr/>
        <p:txBody>
          <a:bodyPr/>
          <a:lstStyle>
            <a:lvl1pPr>
              <a:defRPr/>
            </a:lvl1pPr>
          </a:lstStyle>
          <a:p>
            <a:pPr>
              <a:defRPr/>
            </a:pPr>
            <a:fld id="{8D4B5FC8-3C56-4B78-8815-A712ED3751F4}" type="slidenum">
              <a:rPr lang="da-DK"/>
              <a:pPr>
                <a:defRPr/>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3"/>
          <p:cNvSpPr>
            <a:spLocks noGrp="1"/>
          </p:cNvSpPr>
          <p:nvPr>
            <p:ph type="dt" sz="half" idx="10"/>
          </p:nvPr>
        </p:nvSpPr>
        <p:spPr/>
        <p:txBody>
          <a:bodyPr/>
          <a:lstStyle>
            <a:lvl1pPr>
              <a:defRPr/>
            </a:lvl1pPr>
          </a:lstStyle>
          <a:p>
            <a:pPr>
              <a:defRPr/>
            </a:pPr>
            <a:fld id="{F4E65584-DAEA-4CA8-87DB-35D53FEE93E9}" type="datetimeFigureOut">
              <a:rPr lang="da-DK"/>
              <a:pPr>
                <a:defRPr/>
              </a:pPr>
              <a:t>29-08-2012</a:t>
            </a:fld>
            <a:endParaRPr lang="da-DK"/>
          </a:p>
        </p:txBody>
      </p:sp>
      <p:sp>
        <p:nvSpPr>
          <p:cNvPr id="6" name="Pladsholder til sidefod 4"/>
          <p:cNvSpPr>
            <a:spLocks noGrp="1"/>
          </p:cNvSpPr>
          <p:nvPr>
            <p:ph type="ftr" sz="quarter" idx="11"/>
          </p:nvPr>
        </p:nvSpPr>
        <p:spPr/>
        <p:txBody>
          <a:bodyPr/>
          <a:lstStyle>
            <a:lvl1pPr>
              <a:defRPr/>
            </a:lvl1pPr>
          </a:lstStyle>
          <a:p>
            <a:pPr>
              <a:defRPr/>
            </a:pPr>
            <a:endParaRPr lang="da-DK"/>
          </a:p>
        </p:txBody>
      </p:sp>
      <p:sp>
        <p:nvSpPr>
          <p:cNvPr id="7" name="Pladsholder til diasnummer 5"/>
          <p:cNvSpPr>
            <a:spLocks noGrp="1"/>
          </p:cNvSpPr>
          <p:nvPr>
            <p:ph type="sldNum" sz="quarter" idx="12"/>
          </p:nvPr>
        </p:nvSpPr>
        <p:spPr/>
        <p:txBody>
          <a:bodyPr/>
          <a:lstStyle>
            <a:lvl1pPr>
              <a:defRPr/>
            </a:lvl1pPr>
          </a:lstStyle>
          <a:p>
            <a:pPr>
              <a:defRPr/>
            </a:pPr>
            <a:fld id="{DE2AB628-8737-40DA-9CE0-CD732BB3A24F}" type="slidenum">
              <a:rPr lang="da-DK"/>
              <a:pPr>
                <a:defRPr/>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3"/>
          <p:cNvSpPr>
            <a:spLocks noGrp="1"/>
          </p:cNvSpPr>
          <p:nvPr>
            <p:ph type="dt" sz="half" idx="10"/>
          </p:nvPr>
        </p:nvSpPr>
        <p:spPr/>
        <p:txBody>
          <a:bodyPr/>
          <a:lstStyle>
            <a:lvl1pPr>
              <a:defRPr/>
            </a:lvl1pPr>
          </a:lstStyle>
          <a:p>
            <a:pPr>
              <a:defRPr/>
            </a:pPr>
            <a:fld id="{57D01D3A-1D26-481B-B0F9-D5B0247B91F7}" type="datetimeFigureOut">
              <a:rPr lang="da-DK"/>
              <a:pPr>
                <a:defRPr/>
              </a:pPr>
              <a:t>29-08-2012</a:t>
            </a:fld>
            <a:endParaRPr lang="da-DK"/>
          </a:p>
        </p:txBody>
      </p:sp>
      <p:sp>
        <p:nvSpPr>
          <p:cNvPr id="6" name="Pladsholder til sidefod 4"/>
          <p:cNvSpPr>
            <a:spLocks noGrp="1"/>
          </p:cNvSpPr>
          <p:nvPr>
            <p:ph type="ftr" sz="quarter" idx="11"/>
          </p:nvPr>
        </p:nvSpPr>
        <p:spPr/>
        <p:txBody>
          <a:bodyPr/>
          <a:lstStyle>
            <a:lvl1pPr>
              <a:defRPr/>
            </a:lvl1pPr>
          </a:lstStyle>
          <a:p>
            <a:pPr>
              <a:defRPr/>
            </a:pPr>
            <a:endParaRPr lang="da-DK"/>
          </a:p>
        </p:txBody>
      </p:sp>
      <p:sp>
        <p:nvSpPr>
          <p:cNvPr id="7" name="Pladsholder til diasnummer 5"/>
          <p:cNvSpPr>
            <a:spLocks noGrp="1"/>
          </p:cNvSpPr>
          <p:nvPr>
            <p:ph type="sldNum" sz="quarter" idx="12"/>
          </p:nvPr>
        </p:nvSpPr>
        <p:spPr/>
        <p:txBody>
          <a:bodyPr/>
          <a:lstStyle>
            <a:lvl1pPr>
              <a:defRPr/>
            </a:lvl1pPr>
          </a:lstStyle>
          <a:p>
            <a:pPr>
              <a:defRPr/>
            </a:pPr>
            <a:fld id="{3F9F4AD7-715F-469F-88AA-59EF2AE87979}" type="slidenum">
              <a:rPr lang="da-DK"/>
              <a:pPr>
                <a:defRPr/>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1027" name="Pladsholder til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3C2AEF48-70D7-41BC-83CC-5A32CD865176}" type="datetimeFigureOut">
              <a:rPr lang="da-DK"/>
              <a:pPr>
                <a:defRPr/>
              </a:pPr>
              <a:t>29-08-2012</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F2FD8AE-8613-46AF-953D-B39269ABD8E0}" type="slidenum">
              <a:rPr lang="da-DK"/>
              <a:pPr>
                <a:defRPr/>
              </a:pPr>
              <a:t>‹nr.›</a:t>
            </a:fld>
            <a:endParaRPr lang="da-DK"/>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gormitier.dk/index.html"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Office_Excel-regneark1.xls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699792" y="2213992"/>
            <a:ext cx="3960812" cy="1143000"/>
          </a:xfrm>
        </p:spPr>
        <p:txBody>
          <a:bodyPr/>
          <a:lstStyle/>
          <a:p>
            <a:pPr eaLnBrk="1" hangingPunct="1">
              <a:lnSpc>
                <a:spcPct val="130000"/>
              </a:lnSpc>
            </a:pPr>
            <a:r>
              <a:rPr lang="da-DK" sz="3600" i="0" dirty="0" smtClean="0"/>
              <a:t>Kvalitetens logik</a:t>
            </a:r>
          </a:p>
        </p:txBody>
      </p:sp>
      <p:sp>
        <p:nvSpPr>
          <p:cNvPr id="3" name="Rektangel 2"/>
          <p:cNvSpPr/>
          <p:nvPr/>
        </p:nvSpPr>
        <p:spPr>
          <a:xfrm>
            <a:off x="2304256" y="4797152"/>
            <a:ext cx="4572000" cy="830997"/>
          </a:xfrm>
          <a:prstGeom prst="rect">
            <a:avLst/>
          </a:prstGeom>
        </p:spPr>
        <p:txBody>
          <a:bodyPr>
            <a:spAutoFit/>
          </a:bodyPr>
          <a:lstStyle/>
          <a:p>
            <a:pPr algn="ctr">
              <a:defRPr/>
            </a:pPr>
            <a:r>
              <a:rPr lang="da-DK" sz="1600" dirty="0">
                <a:latin typeface="+mj-lt"/>
              </a:rPr>
              <a:t>Holger Højlund </a:t>
            </a:r>
          </a:p>
          <a:p>
            <a:pPr algn="ctr">
              <a:defRPr/>
            </a:pPr>
            <a:r>
              <a:rPr lang="da-DK" sz="1600" dirty="0" smtClean="0">
                <a:latin typeface="+mj-lt"/>
              </a:rPr>
              <a:t>Institut for ledelse, politik og filosofi</a:t>
            </a:r>
            <a:endParaRPr lang="da-DK" sz="1600" dirty="0">
              <a:latin typeface="+mj-lt"/>
            </a:endParaRPr>
          </a:p>
          <a:p>
            <a:pPr algn="ctr">
              <a:defRPr/>
            </a:pPr>
            <a:r>
              <a:rPr lang="da-DK" sz="1600" dirty="0" smtClean="0">
                <a:latin typeface="+mj-lt"/>
              </a:rPr>
              <a:t>MDI den 29. august 2012</a:t>
            </a:r>
            <a:endParaRPr lang="da-DK" sz="1600" dirty="0">
              <a:latin typeface="+mj-lt"/>
            </a:endParaRPr>
          </a:p>
        </p:txBody>
      </p:sp>
    </p:spTree>
    <p:extLst>
      <p:ext uri="{BB962C8B-B14F-4D97-AF65-F5344CB8AC3E}">
        <p14:creationId xmlns:p14="http://schemas.microsoft.com/office/powerpoint/2010/main" xmlns="" val="2783191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1043384" y="404664"/>
            <a:ext cx="6985000" cy="417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533400" indent="-533400" algn="ctr" eaLnBrk="0" hangingPunct="0">
              <a:lnSpc>
                <a:spcPct val="115000"/>
              </a:lnSpc>
              <a:spcBef>
                <a:spcPct val="140000"/>
              </a:spcBef>
            </a:pPr>
            <a:r>
              <a:rPr lang="da-DK" sz="2000" dirty="0">
                <a:latin typeface="Arial" charset="0"/>
              </a:rPr>
              <a:t>	Kvalitets-teknologier skaber berøringsflader mellem væsensforskellige beslutningskontekster </a:t>
            </a:r>
          </a:p>
        </p:txBody>
      </p:sp>
    </p:spTree>
    <p:extLst>
      <p:ext uri="{BB962C8B-B14F-4D97-AF65-F5344CB8AC3E}">
        <p14:creationId xmlns:p14="http://schemas.microsoft.com/office/powerpoint/2010/main" xmlns="" val="2331967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11"/>
          <p:cNvSpPr>
            <a:spLocks noChangeArrowheads="1"/>
          </p:cNvSpPr>
          <p:nvPr/>
        </p:nvSpPr>
        <p:spPr bwMode="auto">
          <a:xfrm rot="5400000">
            <a:off x="3287266" y="3501032"/>
            <a:ext cx="2232025" cy="3384551"/>
          </a:xfrm>
          <a:prstGeom prst="ellipse">
            <a:avLst/>
          </a:prstGeom>
          <a:solidFill>
            <a:srgbClr val="FFC000"/>
          </a:solidFill>
          <a:ln w="12700">
            <a:solidFill>
              <a:schemeClr val="tx1"/>
            </a:solidFill>
            <a:round/>
            <a:headEnd type="none" w="sm" len="sm"/>
            <a:tailEnd type="none" w="sm" len="sm"/>
          </a:ln>
        </p:spPr>
        <p:txBody>
          <a:bodyPr wrap="none" anchor="ctr"/>
          <a:lstStyle/>
          <a:p>
            <a:endParaRPr lang="da-DK"/>
          </a:p>
        </p:txBody>
      </p:sp>
      <p:grpSp>
        <p:nvGrpSpPr>
          <p:cNvPr id="46083" name="Group 29"/>
          <p:cNvGrpSpPr>
            <a:grpSpLocks/>
          </p:cNvGrpSpPr>
          <p:nvPr/>
        </p:nvGrpSpPr>
        <p:grpSpPr bwMode="auto">
          <a:xfrm>
            <a:off x="2051720" y="92571"/>
            <a:ext cx="4537075" cy="4200525"/>
            <a:chOff x="1882" y="1192"/>
            <a:chExt cx="2858" cy="2646"/>
          </a:xfrm>
        </p:grpSpPr>
        <p:sp>
          <p:nvSpPr>
            <p:cNvPr id="46084" name="Oval 11"/>
            <p:cNvSpPr>
              <a:spLocks noChangeArrowheads="1"/>
            </p:cNvSpPr>
            <p:nvPr/>
          </p:nvSpPr>
          <p:spPr bwMode="auto">
            <a:xfrm>
              <a:off x="3288" y="1661"/>
              <a:ext cx="1406" cy="2132"/>
            </a:xfrm>
            <a:prstGeom prst="ellipse">
              <a:avLst/>
            </a:prstGeom>
            <a:solidFill>
              <a:srgbClr val="FFC000"/>
            </a:solidFill>
            <a:ln w="12700">
              <a:solidFill>
                <a:schemeClr val="tx1"/>
              </a:solidFill>
              <a:round/>
              <a:headEnd type="none" w="sm" len="sm"/>
              <a:tailEnd type="none" w="sm" len="sm"/>
            </a:ln>
          </p:spPr>
          <p:txBody>
            <a:bodyPr wrap="none" anchor="ctr"/>
            <a:lstStyle/>
            <a:p>
              <a:endParaRPr lang="da-DK"/>
            </a:p>
          </p:txBody>
        </p:sp>
        <p:sp>
          <p:nvSpPr>
            <p:cNvPr id="46085" name="Text Box 7"/>
            <p:cNvSpPr txBox="1">
              <a:spLocks noChangeArrowheads="1"/>
            </p:cNvSpPr>
            <p:nvPr/>
          </p:nvSpPr>
          <p:spPr bwMode="auto">
            <a:xfrm>
              <a:off x="3515" y="1263"/>
              <a:ext cx="1225"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da-DK" sz="2400" dirty="0">
                  <a:latin typeface="Palatino Linotype" pitchFamily="18" charset="0"/>
                </a:rPr>
                <a:t>Interaktion</a:t>
              </a:r>
            </a:p>
          </p:txBody>
        </p:sp>
        <p:sp>
          <p:nvSpPr>
            <p:cNvPr id="46086" name="Text Box 8"/>
            <p:cNvSpPr txBox="1">
              <a:spLocks noChangeArrowheads="1"/>
            </p:cNvSpPr>
            <p:nvPr/>
          </p:nvSpPr>
          <p:spPr bwMode="auto">
            <a:xfrm>
              <a:off x="3787" y="2065"/>
              <a:ext cx="953"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da-DK" sz="1800"/>
                <a:t>Modtager</a:t>
              </a:r>
            </a:p>
          </p:txBody>
        </p:sp>
        <p:sp>
          <p:nvSpPr>
            <p:cNvPr id="46087" name="Text Box 9"/>
            <p:cNvSpPr txBox="1">
              <a:spLocks noChangeArrowheads="1"/>
            </p:cNvSpPr>
            <p:nvPr/>
          </p:nvSpPr>
          <p:spPr bwMode="auto">
            <a:xfrm>
              <a:off x="3833" y="2552"/>
              <a:ext cx="86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da-DK" sz="1800"/>
                <a:t>Produkt </a:t>
              </a:r>
            </a:p>
          </p:txBody>
        </p:sp>
        <p:sp>
          <p:nvSpPr>
            <p:cNvPr id="46088" name="Text Box 10"/>
            <p:cNvSpPr txBox="1">
              <a:spLocks noChangeArrowheads="1"/>
            </p:cNvSpPr>
            <p:nvPr/>
          </p:nvSpPr>
          <p:spPr bwMode="auto">
            <a:xfrm>
              <a:off x="3833" y="3051"/>
              <a:ext cx="771"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da-DK" sz="1800"/>
                <a:t>Udøver</a:t>
              </a:r>
              <a:r>
                <a:rPr lang="da-DK"/>
                <a:t> </a:t>
              </a:r>
            </a:p>
          </p:txBody>
        </p:sp>
        <p:sp>
          <p:nvSpPr>
            <p:cNvPr id="46089" name="Line 12"/>
            <p:cNvSpPr>
              <a:spLocks noChangeShapeType="1"/>
            </p:cNvSpPr>
            <p:nvPr/>
          </p:nvSpPr>
          <p:spPr bwMode="auto">
            <a:xfrm>
              <a:off x="4059" y="2341"/>
              <a:ext cx="0" cy="22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da-DK"/>
            </a:p>
          </p:txBody>
        </p:sp>
        <p:sp>
          <p:nvSpPr>
            <p:cNvPr id="46090" name="Line 13"/>
            <p:cNvSpPr>
              <a:spLocks noChangeShapeType="1"/>
            </p:cNvSpPr>
            <p:nvPr/>
          </p:nvSpPr>
          <p:spPr bwMode="auto">
            <a:xfrm>
              <a:off x="4059" y="2840"/>
              <a:ext cx="0" cy="27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da-DK"/>
            </a:p>
          </p:txBody>
        </p:sp>
        <p:sp>
          <p:nvSpPr>
            <p:cNvPr id="46091" name="Line 14"/>
            <p:cNvSpPr>
              <a:spLocks noChangeShapeType="1"/>
            </p:cNvSpPr>
            <p:nvPr/>
          </p:nvSpPr>
          <p:spPr bwMode="auto">
            <a:xfrm flipV="1">
              <a:off x="3470" y="1888"/>
              <a:ext cx="91" cy="136"/>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xmlns="">
                  <a:noFill/>
                </a14:hiddenFill>
              </a:ext>
            </a:extLst>
          </p:spPr>
          <p:txBody>
            <a:bodyPr wrap="none"/>
            <a:lstStyle/>
            <a:p>
              <a:endParaRPr lang="da-DK"/>
            </a:p>
          </p:txBody>
        </p:sp>
        <p:sp>
          <p:nvSpPr>
            <p:cNvPr id="46092" name="Line 15"/>
            <p:cNvSpPr>
              <a:spLocks noChangeShapeType="1"/>
            </p:cNvSpPr>
            <p:nvPr/>
          </p:nvSpPr>
          <p:spPr bwMode="auto">
            <a:xfrm>
              <a:off x="4694" y="2704"/>
              <a:ext cx="0" cy="182"/>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xmlns="">
                  <a:noFill/>
                </a14:hiddenFill>
              </a:ext>
            </a:extLst>
          </p:spPr>
          <p:txBody>
            <a:bodyPr wrap="none"/>
            <a:lstStyle/>
            <a:p>
              <a:endParaRPr lang="da-DK"/>
            </a:p>
          </p:txBody>
        </p:sp>
        <p:sp>
          <p:nvSpPr>
            <p:cNvPr id="46093" name="Oval 18"/>
            <p:cNvSpPr>
              <a:spLocks noChangeArrowheads="1"/>
            </p:cNvSpPr>
            <p:nvPr/>
          </p:nvSpPr>
          <p:spPr bwMode="auto">
            <a:xfrm>
              <a:off x="1882" y="1706"/>
              <a:ext cx="1406" cy="2132"/>
            </a:xfrm>
            <a:prstGeom prst="ellipse">
              <a:avLst/>
            </a:prstGeom>
            <a:solidFill>
              <a:srgbClr val="FFC000"/>
            </a:solidFill>
            <a:ln w="12700">
              <a:solidFill>
                <a:schemeClr val="tx1"/>
              </a:solidFill>
              <a:round/>
              <a:headEnd type="none" w="sm" len="sm"/>
              <a:tailEnd type="none" w="sm" len="sm"/>
            </a:ln>
          </p:spPr>
          <p:txBody>
            <a:bodyPr wrap="none" anchor="ctr"/>
            <a:lstStyle/>
            <a:p>
              <a:endParaRPr lang="da-DK"/>
            </a:p>
          </p:txBody>
        </p:sp>
        <p:sp>
          <p:nvSpPr>
            <p:cNvPr id="46094" name="Line 19"/>
            <p:cNvSpPr>
              <a:spLocks noChangeShapeType="1"/>
            </p:cNvSpPr>
            <p:nvPr/>
          </p:nvSpPr>
          <p:spPr bwMode="auto">
            <a:xfrm flipV="1">
              <a:off x="1973" y="2115"/>
              <a:ext cx="45" cy="136"/>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xmlns="">
                  <a:noFill/>
                </a14:hiddenFill>
              </a:ext>
            </a:extLst>
          </p:spPr>
          <p:txBody>
            <a:bodyPr wrap="none"/>
            <a:lstStyle/>
            <a:p>
              <a:endParaRPr lang="da-DK"/>
            </a:p>
          </p:txBody>
        </p:sp>
        <p:sp>
          <p:nvSpPr>
            <p:cNvPr id="46095" name="Line 20"/>
            <p:cNvSpPr>
              <a:spLocks noChangeShapeType="1"/>
            </p:cNvSpPr>
            <p:nvPr/>
          </p:nvSpPr>
          <p:spPr bwMode="auto">
            <a:xfrm flipH="1">
              <a:off x="3198" y="3157"/>
              <a:ext cx="45" cy="182"/>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xmlns="">
                  <a:noFill/>
                </a14:hiddenFill>
              </a:ext>
            </a:extLst>
          </p:spPr>
          <p:txBody>
            <a:bodyPr wrap="none"/>
            <a:lstStyle/>
            <a:p>
              <a:endParaRPr lang="da-DK"/>
            </a:p>
          </p:txBody>
        </p:sp>
        <p:sp>
          <p:nvSpPr>
            <p:cNvPr id="46096" name="Line 21"/>
            <p:cNvSpPr>
              <a:spLocks noChangeShapeType="1"/>
            </p:cNvSpPr>
            <p:nvPr/>
          </p:nvSpPr>
          <p:spPr bwMode="auto">
            <a:xfrm flipH="1">
              <a:off x="3923" y="3793"/>
              <a:ext cx="136" cy="0"/>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xmlns="">
                  <a:noFill/>
                </a14:hiddenFill>
              </a:ext>
            </a:extLst>
          </p:spPr>
          <p:txBody>
            <a:bodyPr wrap="none"/>
            <a:lstStyle/>
            <a:p>
              <a:endParaRPr lang="da-DK"/>
            </a:p>
          </p:txBody>
        </p:sp>
        <p:sp>
          <p:nvSpPr>
            <p:cNvPr id="46097" name="Line 22"/>
            <p:cNvSpPr>
              <a:spLocks noChangeShapeType="1"/>
            </p:cNvSpPr>
            <p:nvPr/>
          </p:nvSpPr>
          <p:spPr bwMode="auto">
            <a:xfrm flipH="1" flipV="1">
              <a:off x="2019" y="3384"/>
              <a:ext cx="45" cy="91"/>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xmlns="">
                  <a:noFill/>
                </a14:hiddenFill>
              </a:ext>
            </a:extLst>
          </p:spPr>
          <p:txBody>
            <a:bodyPr wrap="none"/>
            <a:lstStyle/>
            <a:p>
              <a:endParaRPr lang="da-DK"/>
            </a:p>
          </p:txBody>
        </p:sp>
        <p:sp>
          <p:nvSpPr>
            <p:cNvPr id="46098" name="Text Box 23"/>
            <p:cNvSpPr txBox="1">
              <a:spLocks noChangeArrowheads="1"/>
            </p:cNvSpPr>
            <p:nvPr/>
          </p:nvSpPr>
          <p:spPr bwMode="auto">
            <a:xfrm>
              <a:off x="2064" y="2201"/>
              <a:ext cx="104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da-DK" sz="1800" dirty="0"/>
                <a:t>Politisk system</a:t>
              </a:r>
            </a:p>
          </p:txBody>
        </p:sp>
        <p:sp>
          <p:nvSpPr>
            <p:cNvPr id="46099" name="Text Box 24"/>
            <p:cNvSpPr txBox="1">
              <a:spLocks noChangeArrowheads="1"/>
            </p:cNvSpPr>
            <p:nvPr/>
          </p:nvSpPr>
          <p:spPr bwMode="auto">
            <a:xfrm>
              <a:off x="2064" y="2836"/>
              <a:ext cx="104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da-DK" sz="1800"/>
                <a:t>Administration</a:t>
              </a:r>
            </a:p>
          </p:txBody>
        </p:sp>
        <p:sp>
          <p:nvSpPr>
            <p:cNvPr id="46100" name="Line 25"/>
            <p:cNvSpPr>
              <a:spLocks noChangeShapeType="1"/>
            </p:cNvSpPr>
            <p:nvPr/>
          </p:nvSpPr>
          <p:spPr bwMode="auto">
            <a:xfrm>
              <a:off x="2562" y="2432"/>
              <a:ext cx="0" cy="45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da-DK"/>
            </a:p>
          </p:txBody>
        </p:sp>
        <p:sp>
          <p:nvSpPr>
            <p:cNvPr id="46101" name="Text Box 26"/>
            <p:cNvSpPr txBox="1">
              <a:spLocks noChangeArrowheads="1"/>
            </p:cNvSpPr>
            <p:nvPr/>
          </p:nvSpPr>
          <p:spPr bwMode="auto">
            <a:xfrm>
              <a:off x="2019" y="1192"/>
              <a:ext cx="1406" cy="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da-DK" sz="2400" dirty="0" smtClean="0">
                  <a:latin typeface="Palatino Linotype" pitchFamily="18" charset="0"/>
                </a:rPr>
                <a:t>Kommunal organisation</a:t>
              </a:r>
              <a:endParaRPr lang="da-DK" sz="2400" dirty="0">
                <a:latin typeface="Palatino Linotype" pitchFamily="18" charset="0"/>
              </a:endParaRPr>
            </a:p>
          </p:txBody>
        </p:sp>
      </p:grpSp>
      <p:sp>
        <p:nvSpPr>
          <p:cNvPr id="25" name="Text Box 26"/>
          <p:cNvSpPr txBox="1">
            <a:spLocks noChangeArrowheads="1"/>
          </p:cNvSpPr>
          <p:nvPr/>
        </p:nvSpPr>
        <p:spPr bwMode="auto">
          <a:xfrm>
            <a:off x="2761555" y="6237312"/>
            <a:ext cx="453618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da-DK" sz="2400" dirty="0" smtClean="0">
                <a:latin typeface="Palatino Linotype" pitchFamily="18" charset="0"/>
              </a:rPr>
              <a:t>Selvejende organisation</a:t>
            </a:r>
            <a:endParaRPr lang="da-DK" sz="2400" dirty="0">
              <a:latin typeface="Palatino Linotype" pitchFamily="18" charset="0"/>
            </a:endParaRPr>
          </a:p>
        </p:txBody>
      </p:sp>
      <p:sp>
        <p:nvSpPr>
          <p:cNvPr id="27" name="Text Box 23"/>
          <p:cNvSpPr txBox="1">
            <a:spLocks noChangeArrowheads="1"/>
          </p:cNvSpPr>
          <p:nvPr/>
        </p:nvSpPr>
        <p:spPr bwMode="auto">
          <a:xfrm>
            <a:off x="3778746" y="4581128"/>
            <a:ext cx="165735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da-DK" sz="1800" dirty="0" smtClean="0"/>
              <a:t>MDI-netværk    </a:t>
            </a:r>
            <a:endParaRPr lang="da-DK" sz="1800" dirty="0"/>
          </a:p>
        </p:txBody>
      </p:sp>
      <p:sp>
        <p:nvSpPr>
          <p:cNvPr id="28" name="Text Box 23"/>
          <p:cNvSpPr txBox="1">
            <a:spLocks noChangeArrowheads="1"/>
          </p:cNvSpPr>
          <p:nvPr/>
        </p:nvSpPr>
        <p:spPr bwMode="auto">
          <a:xfrm>
            <a:off x="3850754" y="5302949"/>
            <a:ext cx="187337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da-DK" sz="1800" dirty="0" smtClean="0"/>
              <a:t>Enkelt-institutioner</a:t>
            </a:r>
            <a:endParaRPr lang="da-DK" sz="1800" dirty="0"/>
          </a:p>
        </p:txBody>
      </p:sp>
      <p:sp>
        <p:nvSpPr>
          <p:cNvPr id="29" name="Line 12"/>
          <p:cNvSpPr>
            <a:spLocks noChangeShapeType="1"/>
          </p:cNvSpPr>
          <p:nvPr/>
        </p:nvSpPr>
        <p:spPr bwMode="auto">
          <a:xfrm>
            <a:off x="4355976" y="4940845"/>
            <a:ext cx="0" cy="36036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da-DK"/>
          </a:p>
        </p:txBody>
      </p:sp>
      <p:sp>
        <p:nvSpPr>
          <p:cNvPr id="31" name="Line 22"/>
          <p:cNvSpPr>
            <a:spLocks noChangeShapeType="1"/>
          </p:cNvSpPr>
          <p:nvPr/>
        </p:nvSpPr>
        <p:spPr bwMode="auto">
          <a:xfrm flipH="1">
            <a:off x="5220072" y="5949280"/>
            <a:ext cx="180927" cy="72008"/>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xmlns="">
                <a:noFill/>
              </a14:hiddenFill>
            </a:ext>
          </a:extLst>
        </p:spPr>
        <p:txBody>
          <a:bodyPr wrap="none"/>
          <a:lstStyle/>
          <a:p>
            <a:endParaRPr lang="da-DK"/>
          </a:p>
        </p:txBody>
      </p:sp>
      <p:sp>
        <p:nvSpPr>
          <p:cNvPr id="32" name="Line 22"/>
          <p:cNvSpPr>
            <a:spLocks noChangeShapeType="1"/>
          </p:cNvSpPr>
          <p:nvPr/>
        </p:nvSpPr>
        <p:spPr bwMode="auto">
          <a:xfrm flipH="1" flipV="1">
            <a:off x="2725836" y="5228753"/>
            <a:ext cx="71438" cy="144463"/>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xmlns="">
                <a:noFill/>
              </a14:hiddenFill>
            </a:ext>
          </a:extLst>
        </p:spPr>
        <p:txBody>
          <a:bodyPr wrap="none"/>
          <a:lstStyle/>
          <a:p>
            <a:endParaRPr lang="da-DK"/>
          </a:p>
        </p:txBody>
      </p:sp>
    </p:spTree>
    <p:extLst>
      <p:ext uri="{BB962C8B-B14F-4D97-AF65-F5344CB8AC3E}">
        <p14:creationId xmlns:p14="http://schemas.microsoft.com/office/powerpoint/2010/main" xmlns="" val="3009105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11"/>
          <p:cNvSpPr>
            <a:spLocks noChangeArrowheads="1"/>
          </p:cNvSpPr>
          <p:nvPr/>
        </p:nvSpPr>
        <p:spPr bwMode="auto">
          <a:xfrm rot="5400000">
            <a:off x="3287266" y="3501032"/>
            <a:ext cx="2232025" cy="3384551"/>
          </a:xfrm>
          <a:prstGeom prst="ellipse">
            <a:avLst/>
          </a:prstGeom>
          <a:solidFill>
            <a:srgbClr val="FFC000"/>
          </a:solidFill>
          <a:ln w="12700">
            <a:solidFill>
              <a:schemeClr val="tx1"/>
            </a:solidFill>
            <a:round/>
            <a:headEnd type="none" w="sm" len="sm"/>
            <a:tailEnd type="none" w="sm" len="sm"/>
          </a:ln>
        </p:spPr>
        <p:txBody>
          <a:bodyPr wrap="none" anchor="ctr"/>
          <a:lstStyle/>
          <a:p>
            <a:endParaRPr lang="da-DK"/>
          </a:p>
        </p:txBody>
      </p:sp>
      <p:grpSp>
        <p:nvGrpSpPr>
          <p:cNvPr id="46083" name="Group 29"/>
          <p:cNvGrpSpPr>
            <a:grpSpLocks/>
          </p:cNvGrpSpPr>
          <p:nvPr/>
        </p:nvGrpSpPr>
        <p:grpSpPr bwMode="auto">
          <a:xfrm>
            <a:off x="2051720" y="92571"/>
            <a:ext cx="4537075" cy="4200525"/>
            <a:chOff x="1882" y="1192"/>
            <a:chExt cx="2858" cy="2646"/>
          </a:xfrm>
        </p:grpSpPr>
        <p:sp>
          <p:nvSpPr>
            <p:cNvPr id="46084" name="Oval 11"/>
            <p:cNvSpPr>
              <a:spLocks noChangeArrowheads="1"/>
            </p:cNvSpPr>
            <p:nvPr/>
          </p:nvSpPr>
          <p:spPr bwMode="auto">
            <a:xfrm>
              <a:off x="3288" y="1661"/>
              <a:ext cx="1406" cy="2132"/>
            </a:xfrm>
            <a:prstGeom prst="ellipse">
              <a:avLst/>
            </a:prstGeom>
            <a:solidFill>
              <a:srgbClr val="FFC000"/>
            </a:solidFill>
            <a:ln w="12700">
              <a:solidFill>
                <a:schemeClr val="tx1"/>
              </a:solidFill>
              <a:round/>
              <a:headEnd type="none" w="sm" len="sm"/>
              <a:tailEnd type="none" w="sm" len="sm"/>
            </a:ln>
          </p:spPr>
          <p:txBody>
            <a:bodyPr wrap="none" anchor="ctr"/>
            <a:lstStyle/>
            <a:p>
              <a:endParaRPr lang="da-DK"/>
            </a:p>
          </p:txBody>
        </p:sp>
        <p:sp>
          <p:nvSpPr>
            <p:cNvPr id="46085" name="Text Box 7"/>
            <p:cNvSpPr txBox="1">
              <a:spLocks noChangeArrowheads="1"/>
            </p:cNvSpPr>
            <p:nvPr/>
          </p:nvSpPr>
          <p:spPr bwMode="auto">
            <a:xfrm>
              <a:off x="3515" y="1263"/>
              <a:ext cx="1225"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da-DK" sz="2400" dirty="0">
                  <a:latin typeface="Palatino Linotype" pitchFamily="18" charset="0"/>
                </a:rPr>
                <a:t>Interaktion</a:t>
              </a:r>
            </a:p>
          </p:txBody>
        </p:sp>
        <p:sp>
          <p:nvSpPr>
            <p:cNvPr id="46086" name="Text Box 8"/>
            <p:cNvSpPr txBox="1">
              <a:spLocks noChangeArrowheads="1"/>
            </p:cNvSpPr>
            <p:nvPr/>
          </p:nvSpPr>
          <p:spPr bwMode="auto">
            <a:xfrm>
              <a:off x="3787" y="2065"/>
              <a:ext cx="953"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da-DK" sz="1800" dirty="0"/>
                <a:t>Modtager</a:t>
              </a:r>
            </a:p>
          </p:txBody>
        </p:sp>
        <p:sp>
          <p:nvSpPr>
            <p:cNvPr id="46087" name="Text Box 9"/>
            <p:cNvSpPr txBox="1">
              <a:spLocks noChangeArrowheads="1"/>
            </p:cNvSpPr>
            <p:nvPr/>
          </p:nvSpPr>
          <p:spPr bwMode="auto">
            <a:xfrm>
              <a:off x="3833" y="2552"/>
              <a:ext cx="86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da-DK" sz="1800"/>
                <a:t>Produkt </a:t>
              </a:r>
            </a:p>
          </p:txBody>
        </p:sp>
        <p:sp>
          <p:nvSpPr>
            <p:cNvPr id="46088" name="Text Box 10"/>
            <p:cNvSpPr txBox="1">
              <a:spLocks noChangeArrowheads="1"/>
            </p:cNvSpPr>
            <p:nvPr/>
          </p:nvSpPr>
          <p:spPr bwMode="auto">
            <a:xfrm>
              <a:off x="3833" y="3051"/>
              <a:ext cx="771"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da-DK" sz="1800"/>
                <a:t>Udøver</a:t>
              </a:r>
              <a:r>
                <a:rPr lang="da-DK"/>
                <a:t> </a:t>
              </a:r>
            </a:p>
          </p:txBody>
        </p:sp>
        <p:sp>
          <p:nvSpPr>
            <p:cNvPr id="46089" name="Line 12"/>
            <p:cNvSpPr>
              <a:spLocks noChangeShapeType="1"/>
            </p:cNvSpPr>
            <p:nvPr/>
          </p:nvSpPr>
          <p:spPr bwMode="auto">
            <a:xfrm>
              <a:off x="4059" y="2341"/>
              <a:ext cx="0" cy="22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da-DK"/>
            </a:p>
          </p:txBody>
        </p:sp>
        <p:sp>
          <p:nvSpPr>
            <p:cNvPr id="46090" name="Line 13"/>
            <p:cNvSpPr>
              <a:spLocks noChangeShapeType="1"/>
            </p:cNvSpPr>
            <p:nvPr/>
          </p:nvSpPr>
          <p:spPr bwMode="auto">
            <a:xfrm>
              <a:off x="4059" y="2840"/>
              <a:ext cx="0" cy="27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da-DK"/>
            </a:p>
          </p:txBody>
        </p:sp>
        <p:sp>
          <p:nvSpPr>
            <p:cNvPr id="46091" name="Line 14"/>
            <p:cNvSpPr>
              <a:spLocks noChangeShapeType="1"/>
            </p:cNvSpPr>
            <p:nvPr/>
          </p:nvSpPr>
          <p:spPr bwMode="auto">
            <a:xfrm flipV="1">
              <a:off x="3470" y="1888"/>
              <a:ext cx="91" cy="136"/>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xmlns="">
                  <a:noFill/>
                </a14:hiddenFill>
              </a:ext>
            </a:extLst>
          </p:spPr>
          <p:txBody>
            <a:bodyPr wrap="none"/>
            <a:lstStyle/>
            <a:p>
              <a:endParaRPr lang="da-DK"/>
            </a:p>
          </p:txBody>
        </p:sp>
        <p:sp>
          <p:nvSpPr>
            <p:cNvPr id="46092" name="Line 15"/>
            <p:cNvSpPr>
              <a:spLocks noChangeShapeType="1"/>
            </p:cNvSpPr>
            <p:nvPr/>
          </p:nvSpPr>
          <p:spPr bwMode="auto">
            <a:xfrm>
              <a:off x="4694" y="2704"/>
              <a:ext cx="0" cy="182"/>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xmlns="">
                  <a:noFill/>
                </a14:hiddenFill>
              </a:ext>
            </a:extLst>
          </p:spPr>
          <p:txBody>
            <a:bodyPr wrap="none"/>
            <a:lstStyle/>
            <a:p>
              <a:endParaRPr lang="da-DK"/>
            </a:p>
          </p:txBody>
        </p:sp>
        <p:sp>
          <p:nvSpPr>
            <p:cNvPr id="46093" name="Oval 18"/>
            <p:cNvSpPr>
              <a:spLocks noChangeArrowheads="1"/>
            </p:cNvSpPr>
            <p:nvPr/>
          </p:nvSpPr>
          <p:spPr bwMode="auto">
            <a:xfrm>
              <a:off x="1882" y="1706"/>
              <a:ext cx="1406" cy="2132"/>
            </a:xfrm>
            <a:prstGeom prst="ellipse">
              <a:avLst/>
            </a:prstGeom>
            <a:solidFill>
              <a:srgbClr val="FFC000"/>
            </a:solidFill>
            <a:ln w="12700">
              <a:solidFill>
                <a:schemeClr val="tx1"/>
              </a:solidFill>
              <a:round/>
              <a:headEnd type="none" w="sm" len="sm"/>
              <a:tailEnd type="none" w="sm" len="sm"/>
            </a:ln>
          </p:spPr>
          <p:txBody>
            <a:bodyPr wrap="none" anchor="ctr"/>
            <a:lstStyle/>
            <a:p>
              <a:endParaRPr lang="da-DK"/>
            </a:p>
          </p:txBody>
        </p:sp>
        <p:sp>
          <p:nvSpPr>
            <p:cNvPr id="46094" name="Line 19"/>
            <p:cNvSpPr>
              <a:spLocks noChangeShapeType="1"/>
            </p:cNvSpPr>
            <p:nvPr/>
          </p:nvSpPr>
          <p:spPr bwMode="auto">
            <a:xfrm flipV="1">
              <a:off x="1973" y="2115"/>
              <a:ext cx="45" cy="136"/>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xmlns="">
                  <a:noFill/>
                </a14:hiddenFill>
              </a:ext>
            </a:extLst>
          </p:spPr>
          <p:txBody>
            <a:bodyPr wrap="none"/>
            <a:lstStyle/>
            <a:p>
              <a:endParaRPr lang="da-DK"/>
            </a:p>
          </p:txBody>
        </p:sp>
        <p:sp>
          <p:nvSpPr>
            <p:cNvPr id="46095" name="Line 20"/>
            <p:cNvSpPr>
              <a:spLocks noChangeShapeType="1"/>
            </p:cNvSpPr>
            <p:nvPr/>
          </p:nvSpPr>
          <p:spPr bwMode="auto">
            <a:xfrm flipH="1">
              <a:off x="3198" y="3157"/>
              <a:ext cx="45" cy="182"/>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xmlns="">
                  <a:noFill/>
                </a14:hiddenFill>
              </a:ext>
            </a:extLst>
          </p:spPr>
          <p:txBody>
            <a:bodyPr wrap="none"/>
            <a:lstStyle/>
            <a:p>
              <a:endParaRPr lang="da-DK"/>
            </a:p>
          </p:txBody>
        </p:sp>
        <p:sp>
          <p:nvSpPr>
            <p:cNvPr id="46096" name="Line 21"/>
            <p:cNvSpPr>
              <a:spLocks noChangeShapeType="1"/>
            </p:cNvSpPr>
            <p:nvPr/>
          </p:nvSpPr>
          <p:spPr bwMode="auto">
            <a:xfrm flipH="1">
              <a:off x="3923" y="3793"/>
              <a:ext cx="136" cy="0"/>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xmlns="">
                  <a:noFill/>
                </a14:hiddenFill>
              </a:ext>
            </a:extLst>
          </p:spPr>
          <p:txBody>
            <a:bodyPr wrap="none"/>
            <a:lstStyle/>
            <a:p>
              <a:endParaRPr lang="da-DK"/>
            </a:p>
          </p:txBody>
        </p:sp>
        <p:sp>
          <p:nvSpPr>
            <p:cNvPr id="46097" name="Line 22"/>
            <p:cNvSpPr>
              <a:spLocks noChangeShapeType="1"/>
            </p:cNvSpPr>
            <p:nvPr/>
          </p:nvSpPr>
          <p:spPr bwMode="auto">
            <a:xfrm flipH="1" flipV="1">
              <a:off x="2019" y="3384"/>
              <a:ext cx="45" cy="91"/>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xmlns="">
                  <a:noFill/>
                </a14:hiddenFill>
              </a:ext>
            </a:extLst>
          </p:spPr>
          <p:txBody>
            <a:bodyPr wrap="none"/>
            <a:lstStyle/>
            <a:p>
              <a:endParaRPr lang="da-DK"/>
            </a:p>
          </p:txBody>
        </p:sp>
        <p:sp>
          <p:nvSpPr>
            <p:cNvPr id="46098" name="Text Box 23"/>
            <p:cNvSpPr txBox="1">
              <a:spLocks noChangeArrowheads="1"/>
            </p:cNvSpPr>
            <p:nvPr/>
          </p:nvSpPr>
          <p:spPr bwMode="auto">
            <a:xfrm>
              <a:off x="2064" y="2201"/>
              <a:ext cx="104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da-DK" sz="1800" dirty="0"/>
                <a:t>Politisk system</a:t>
              </a:r>
            </a:p>
          </p:txBody>
        </p:sp>
        <p:sp>
          <p:nvSpPr>
            <p:cNvPr id="46099" name="Text Box 24"/>
            <p:cNvSpPr txBox="1">
              <a:spLocks noChangeArrowheads="1"/>
            </p:cNvSpPr>
            <p:nvPr/>
          </p:nvSpPr>
          <p:spPr bwMode="auto">
            <a:xfrm>
              <a:off x="2064" y="2836"/>
              <a:ext cx="104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da-DK" sz="1800"/>
                <a:t>Administration</a:t>
              </a:r>
            </a:p>
          </p:txBody>
        </p:sp>
        <p:sp>
          <p:nvSpPr>
            <p:cNvPr id="46100" name="Line 25"/>
            <p:cNvSpPr>
              <a:spLocks noChangeShapeType="1"/>
            </p:cNvSpPr>
            <p:nvPr/>
          </p:nvSpPr>
          <p:spPr bwMode="auto">
            <a:xfrm>
              <a:off x="2562" y="2432"/>
              <a:ext cx="0" cy="45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da-DK"/>
            </a:p>
          </p:txBody>
        </p:sp>
        <p:sp>
          <p:nvSpPr>
            <p:cNvPr id="46101" name="Text Box 26"/>
            <p:cNvSpPr txBox="1">
              <a:spLocks noChangeArrowheads="1"/>
            </p:cNvSpPr>
            <p:nvPr/>
          </p:nvSpPr>
          <p:spPr bwMode="auto">
            <a:xfrm>
              <a:off x="2019" y="1192"/>
              <a:ext cx="1406" cy="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da-DK" sz="2400" dirty="0" smtClean="0">
                  <a:latin typeface="Palatino Linotype" pitchFamily="18" charset="0"/>
                </a:rPr>
                <a:t>Kommunal organisation</a:t>
              </a:r>
              <a:endParaRPr lang="da-DK" sz="2400" dirty="0">
                <a:latin typeface="Palatino Linotype" pitchFamily="18" charset="0"/>
              </a:endParaRPr>
            </a:p>
          </p:txBody>
        </p:sp>
      </p:grpSp>
      <p:sp>
        <p:nvSpPr>
          <p:cNvPr id="25" name="Text Box 26"/>
          <p:cNvSpPr txBox="1">
            <a:spLocks noChangeArrowheads="1"/>
          </p:cNvSpPr>
          <p:nvPr/>
        </p:nvSpPr>
        <p:spPr bwMode="auto">
          <a:xfrm>
            <a:off x="2761555" y="6237312"/>
            <a:ext cx="453618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da-DK" sz="2400" dirty="0" smtClean="0">
                <a:latin typeface="Palatino Linotype" pitchFamily="18" charset="0"/>
              </a:rPr>
              <a:t>Selvejende organisation</a:t>
            </a:r>
            <a:endParaRPr lang="da-DK" sz="2400" dirty="0">
              <a:latin typeface="Palatino Linotype" pitchFamily="18" charset="0"/>
            </a:endParaRPr>
          </a:p>
        </p:txBody>
      </p:sp>
      <p:sp>
        <p:nvSpPr>
          <p:cNvPr id="27" name="Text Box 23"/>
          <p:cNvSpPr txBox="1">
            <a:spLocks noChangeArrowheads="1"/>
          </p:cNvSpPr>
          <p:nvPr/>
        </p:nvSpPr>
        <p:spPr bwMode="auto">
          <a:xfrm>
            <a:off x="3778746" y="4581128"/>
            <a:ext cx="165735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da-DK" sz="1800" dirty="0" smtClean="0"/>
              <a:t>MDI-netværk    </a:t>
            </a:r>
            <a:endParaRPr lang="da-DK" sz="1800" dirty="0"/>
          </a:p>
        </p:txBody>
      </p:sp>
      <p:sp>
        <p:nvSpPr>
          <p:cNvPr id="28" name="Text Box 23"/>
          <p:cNvSpPr txBox="1">
            <a:spLocks noChangeArrowheads="1"/>
          </p:cNvSpPr>
          <p:nvPr/>
        </p:nvSpPr>
        <p:spPr bwMode="auto">
          <a:xfrm>
            <a:off x="3850754" y="5302949"/>
            <a:ext cx="187337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da-DK" sz="1800" dirty="0" smtClean="0"/>
              <a:t>Enkelt-institutioner</a:t>
            </a:r>
            <a:endParaRPr lang="da-DK" sz="1800" dirty="0"/>
          </a:p>
        </p:txBody>
      </p:sp>
      <p:sp>
        <p:nvSpPr>
          <p:cNvPr id="29" name="Line 12"/>
          <p:cNvSpPr>
            <a:spLocks noChangeShapeType="1"/>
          </p:cNvSpPr>
          <p:nvPr/>
        </p:nvSpPr>
        <p:spPr bwMode="auto">
          <a:xfrm>
            <a:off x="4355976" y="4940845"/>
            <a:ext cx="0" cy="36036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da-DK"/>
          </a:p>
        </p:txBody>
      </p:sp>
      <p:sp>
        <p:nvSpPr>
          <p:cNvPr id="31" name="Line 22"/>
          <p:cNvSpPr>
            <a:spLocks noChangeShapeType="1"/>
          </p:cNvSpPr>
          <p:nvPr/>
        </p:nvSpPr>
        <p:spPr bwMode="auto">
          <a:xfrm flipH="1">
            <a:off x="5220072" y="5949280"/>
            <a:ext cx="180927" cy="72008"/>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xmlns="">
                <a:noFill/>
              </a14:hiddenFill>
            </a:ext>
          </a:extLst>
        </p:spPr>
        <p:txBody>
          <a:bodyPr wrap="none"/>
          <a:lstStyle/>
          <a:p>
            <a:endParaRPr lang="da-DK"/>
          </a:p>
        </p:txBody>
      </p:sp>
      <p:sp>
        <p:nvSpPr>
          <p:cNvPr id="32" name="Line 22"/>
          <p:cNvSpPr>
            <a:spLocks noChangeShapeType="1"/>
          </p:cNvSpPr>
          <p:nvPr/>
        </p:nvSpPr>
        <p:spPr bwMode="auto">
          <a:xfrm flipH="1" flipV="1">
            <a:off x="2725836" y="5228753"/>
            <a:ext cx="71438" cy="144463"/>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xmlns="">
                <a:noFill/>
              </a14:hiddenFill>
            </a:ext>
          </a:extLst>
        </p:spPr>
        <p:txBody>
          <a:bodyPr wrap="none"/>
          <a:lstStyle/>
          <a:p>
            <a:endParaRPr lang="da-DK"/>
          </a:p>
        </p:txBody>
      </p:sp>
      <p:cxnSp>
        <p:nvCxnSpPr>
          <p:cNvPr id="3" name="Lige forbindelse 2"/>
          <p:cNvCxnSpPr/>
          <p:nvPr/>
        </p:nvCxnSpPr>
        <p:spPr>
          <a:xfrm>
            <a:off x="4283745" y="1845172"/>
            <a:ext cx="0" cy="1871662"/>
          </a:xfrm>
          <a:prstGeom prst="line">
            <a:avLst/>
          </a:prstGeom>
        </p:spPr>
        <p:style>
          <a:lnRef idx="3">
            <a:schemeClr val="accent3"/>
          </a:lnRef>
          <a:fillRef idx="0">
            <a:schemeClr val="accent3"/>
          </a:fillRef>
          <a:effectRef idx="2">
            <a:schemeClr val="accent3"/>
          </a:effectRef>
          <a:fontRef idx="minor">
            <a:schemeClr val="tx1"/>
          </a:fontRef>
        </p:style>
      </p:cxnSp>
      <p:cxnSp>
        <p:nvCxnSpPr>
          <p:cNvPr id="5" name="Lige forbindelse 4"/>
          <p:cNvCxnSpPr/>
          <p:nvPr/>
        </p:nvCxnSpPr>
        <p:spPr>
          <a:xfrm>
            <a:off x="4283745" y="3716834"/>
            <a:ext cx="2089151" cy="1048960"/>
          </a:xfrm>
          <a:prstGeom prst="line">
            <a:avLst/>
          </a:prstGeom>
        </p:spPr>
        <p:style>
          <a:lnRef idx="3">
            <a:schemeClr val="accent3"/>
          </a:lnRef>
          <a:fillRef idx="0">
            <a:schemeClr val="accent3"/>
          </a:fillRef>
          <a:effectRef idx="2">
            <a:schemeClr val="accent3"/>
          </a:effectRef>
          <a:fontRef idx="minor">
            <a:schemeClr val="tx1"/>
          </a:fontRef>
        </p:style>
      </p:cxnSp>
      <p:cxnSp>
        <p:nvCxnSpPr>
          <p:cNvPr id="7" name="Lige forbindelse 6"/>
          <p:cNvCxnSpPr/>
          <p:nvPr/>
        </p:nvCxnSpPr>
        <p:spPr>
          <a:xfrm flipH="1">
            <a:off x="2231902" y="3716834"/>
            <a:ext cx="2051843" cy="1296342"/>
          </a:xfrm>
          <a:prstGeom prst="line">
            <a:avLst/>
          </a:prstGeom>
        </p:spPr>
        <p:style>
          <a:lnRef idx="3">
            <a:schemeClr val="accent3"/>
          </a:lnRef>
          <a:fillRef idx="0">
            <a:schemeClr val="accent3"/>
          </a:fillRef>
          <a:effectRef idx="2">
            <a:schemeClr val="accent3"/>
          </a:effectRef>
          <a:fontRef idx="minor">
            <a:schemeClr val="tx1"/>
          </a:fontRef>
        </p:style>
      </p:cxnSp>
      <p:sp>
        <p:nvSpPr>
          <p:cNvPr id="34" name="Text Box 8"/>
          <p:cNvSpPr txBox="1">
            <a:spLocks noChangeArrowheads="1"/>
          </p:cNvSpPr>
          <p:nvPr/>
        </p:nvSpPr>
        <p:spPr bwMode="auto">
          <a:xfrm>
            <a:off x="6372200" y="4574455"/>
            <a:ext cx="208895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da-DK" sz="1800" dirty="0" smtClean="0"/>
              <a:t>Kvalitetsmålinger</a:t>
            </a:r>
            <a:endParaRPr lang="da-DK" sz="1800" dirty="0"/>
          </a:p>
        </p:txBody>
      </p:sp>
    </p:spTree>
    <p:extLst>
      <p:ext uri="{BB962C8B-B14F-4D97-AF65-F5344CB8AC3E}">
        <p14:creationId xmlns:p14="http://schemas.microsoft.com/office/powerpoint/2010/main" xmlns="" val="186122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467544" y="332656"/>
            <a:ext cx="7992888" cy="626469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da-DK"/>
          </a:p>
        </p:txBody>
      </p:sp>
      <p:sp>
        <p:nvSpPr>
          <p:cNvPr id="24" name="Oval 11"/>
          <p:cNvSpPr>
            <a:spLocks noChangeArrowheads="1"/>
          </p:cNvSpPr>
          <p:nvPr/>
        </p:nvSpPr>
        <p:spPr bwMode="auto">
          <a:xfrm rot="5400000">
            <a:off x="3287266" y="3501032"/>
            <a:ext cx="2232025" cy="3384551"/>
          </a:xfrm>
          <a:prstGeom prst="ellipse">
            <a:avLst/>
          </a:prstGeom>
          <a:solidFill>
            <a:srgbClr val="FFC000"/>
          </a:solidFill>
          <a:ln w="12700">
            <a:solidFill>
              <a:schemeClr val="tx1"/>
            </a:solidFill>
            <a:round/>
            <a:headEnd type="none" w="sm" len="sm"/>
            <a:tailEnd type="none" w="sm" len="sm"/>
          </a:ln>
        </p:spPr>
        <p:txBody>
          <a:bodyPr wrap="none" anchor="ctr"/>
          <a:lstStyle/>
          <a:p>
            <a:endParaRPr lang="da-DK"/>
          </a:p>
        </p:txBody>
      </p:sp>
      <p:grpSp>
        <p:nvGrpSpPr>
          <p:cNvPr id="46083" name="Group 29"/>
          <p:cNvGrpSpPr>
            <a:grpSpLocks/>
          </p:cNvGrpSpPr>
          <p:nvPr/>
        </p:nvGrpSpPr>
        <p:grpSpPr bwMode="auto">
          <a:xfrm>
            <a:off x="2051720" y="92571"/>
            <a:ext cx="4537075" cy="4200525"/>
            <a:chOff x="1882" y="1192"/>
            <a:chExt cx="2858" cy="2646"/>
          </a:xfrm>
        </p:grpSpPr>
        <p:sp>
          <p:nvSpPr>
            <p:cNvPr id="46084" name="Oval 11"/>
            <p:cNvSpPr>
              <a:spLocks noChangeArrowheads="1"/>
            </p:cNvSpPr>
            <p:nvPr/>
          </p:nvSpPr>
          <p:spPr bwMode="auto">
            <a:xfrm>
              <a:off x="3288" y="1661"/>
              <a:ext cx="1406" cy="2132"/>
            </a:xfrm>
            <a:prstGeom prst="ellipse">
              <a:avLst/>
            </a:prstGeom>
            <a:solidFill>
              <a:srgbClr val="FFC000"/>
            </a:solidFill>
            <a:ln w="12700">
              <a:solidFill>
                <a:schemeClr val="tx1"/>
              </a:solidFill>
              <a:round/>
              <a:headEnd type="none" w="sm" len="sm"/>
              <a:tailEnd type="none" w="sm" len="sm"/>
            </a:ln>
          </p:spPr>
          <p:txBody>
            <a:bodyPr wrap="none" anchor="ctr"/>
            <a:lstStyle/>
            <a:p>
              <a:endParaRPr lang="da-DK"/>
            </a:p>
          </p:txBody>
        </p:sp>
        <p:sp>
          <p:nvSpPr>
            <p:cNvPr id="46085" name="Text Box 7"/>
            <p:cNvSpPr txBox="1">
              <a:spLocks noChangeArrowheads="1"/>
            </p:cNvSpPr>
            <p:nvPr/>
          </p:nvSpPr>
          <p:spPr bwMode="auto">
            <a:xfrm>
              <a:off x="3515" y="1263"/>
              <a:ext cx="1225"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da-DK" sz="2400" dirty="0">
                  <a:latin typeface="Palatino Linotype" pitchFamily="18" charset="0"/>
                </a:rPr>
                <a:t>Interaktion</a:t>
              </a:r>
            </a:p>
          </p:txBody>
        </p:sp>
        <p:sp>
          <p:nvSpPr>
            <p:cNvPr id="46086" name="Text Box 8"/>
            <p:cNvSpPr txBox="1">
              <a:spLocks noChangeArrowheads="1"/>
            </p:cNvSpPr>
            <p:nvPr/>
          </p:nvSpPr>
          <p:spPr bwMode="auto">
            <a:xfrm>
              <a:off x="3787" y="2065"/>
              <a:ext cx="953"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da-DK" sz="1800" dirty="0"/>
                <a:t>Modtager</a:t>
              </a:r>
            </a:p>
          </p:txBody>
        </p:sp>
        <p:sp>
          <p:nvSpPr>
            <p:cNvPr id="46087" name="Text Box 9"/>
            <p:cNvSpPr txBox="1">
              <a:spLocks noChangeArrowheads="1"/>
            </p:cNvSpPr>
            <p:nvPr/>
          </p:nvSpPr>
          <p:spPr bwMode="auto">
            <a:xfrm>
              <a:off x="3833" y="2552"/>
              <a:ext cx="86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da-DK" sz="1800" dirty="0"/>
                <a:t>Produkt </a:t>
              </a:r>
            </a:p>
          </p:txBody>
        </p:sp>
        <p:sp>
          <p:nvSpPr>
            <p:cNvPr id="46088" name="Text Box 10"/>
            <p:cNvSpPr txBox="1">
              <a:spLocks noChangeArrowheads="1"/>
            </p:cNvSpPr>
            <p:nvPr/>
          </p:nvSpPr>
          <p:spPr bwMode="auto">
            <a:xfrm>
              <a:off x="3833" y="3051"/>
              <a:ext cx="771"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da-DK" sz="1800" dirty="0"/>
                <a:t>Udøver</a:t>
              </a:r>
              <a:r>
                <a:rPr lang="da-DK" dirty="0"/>
                <a:t> </a:t>
              </a:r>
            </a:p>
          </p:txBody>
        </p:sp>
        <p:sp>
          <p:nvSpPr>
            <p:cNvPr id="46089" name="Line 12"/>
            <p:cNvSpPr>
              <a:spLocks noChangeShapeType="1"/>
            </p:cNvSpPr>
            <p:nvPr/>
          </p:nvSpPr>
          <p:spPr bwMode="auto">
            <a:xfrm>
              <a:off x="4059" y="2341"/>
              <a:ext cx="0" cy="22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da-DK"/>
            </a:p>
          </p:txBody>
        </p:sp>
        <p:sp>
          <p:nvSpPr>
            <p:cNvPr id="46090" name="Line 13"/>
            <p:cNvSpPr>
              <a:spLocks noChangeShapeType="1"/>
            </p:cNvSpPr>
            <p:nvPr/>
          </p:nvSpPr>
          <p:spPr bwMode="auto">
            <a:xfrm>
              <a:off x="4059" y="2840"/>
              <a:ext cx="0" cy="27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da-DK"/>
            </a:p>
          </p:txBody>
        </p:sp>
        <p:sp>
          <p:nvSpPr>
            <p:cNvPr id="46091" name="Line 14"/>
            <p:cNvSpPr>
              <a:spLocks noChangeShapeType="1"/>
            </p:cNvSpPr>
            <p:nvPr/>
          </p:nvSpPr>
          <p:spPr bwMode="auto">
            <a:xfrm flipV="1">
              <a:off x="3470" y="1888"/>
              <a:ext cx="91" cy="136"/>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xmlns="">
                  <a:noFill/>
                </a14:hiddenFill>
              </a:ext>
            </a:extLst>
          </p:spPr>
          <p:txBody>
            <a:bodyPr wrap="none"/>
            <a:lstStyle/>
            <a:p>
              <a:endParaRPr lang="da-DK"/>
            </a:p>
          </p:txBody>
        </p:sp>
        <p:sp>
          <p:nvSpPr>
            <p:cNvPr id="46092" name="Line 15"/>
            <p:cNvSpPr>
              <a:spLocks noChangeShapeType="1"/>
            </p:cNvSpPr>
            <p:nvPr/>
          </p:nvSpPr>
          <p:spPr bwMode="auto">
            <a:xfrm>
              <a:off x="4694" y="2704"/>
              <a:ext cx="0" cy="182"/>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xmlns="">
                  <a:noFill/>
                </a14:hiddenFill>
              </a:ext>
            </a:extLst>
          </p:spPr>
          <p:txBody>
            <a:bodyPr wrap="none"/>
            <a:lstStyle/>
            <a:p>
              <a:endParaRPr lang="da-DK"/>
            </a:p>
          </p:txBody>
        </p:sp>
        <p:sp>
          <p:nvSpPr>
            <p:cNvPr id="46093" name="Oval 18"/>
            <p:cNvSpPr>
              <a:spLocks noChangeArrowheads="1"/>
            </p:cNvSpPr>
            <p:nvPr/>
          </p:nvSpPr>
          <p:spPr bwMode="auto">
            <a:xfrm>
              <a:off x="1882" y="1706"/>
              <a:ext cx="1406" cy="2132"/>
            </a:xfrm>
            <a:prstGeom prst="ellipse">
              <a:avLst/>
            </a:prstGeom>
            <a:solidFill>
              <a:srgbClr val="FFC000"/>
            </a:solidFill>
            <a:ln w="12700">
              <a:solidFill>
                <a:schemeClr val="tx1"/>
              </a:solidFill>
              <a:round/>
              <a:headEnd type="none" w="sm" len="sm"/>
              <a:tailEnd type="none" w="sm" len="sm"/>
            </a:ln>
          </p:spPr>
          <p:txBody>
            <a:bodyPr wrap="none" anchor="ctr"/>
            <a:lstStyle/>
            <a:p>
              <a:endParaRPr lang="da-DK"/>
            </a:p>
          </p:txBody>
        </p:sp>
        <p:sp>
          <p:nvSpPr>
            <p:cNvPr id="46094" name="Line 19"/>
            <p:cNvSpPr>
              <a:spLocks noChangeShapeType="1"/>
            </p:cNvSpPr>
            <p:nvPr/>
          </p:nvSpPr>
          <p:spPr bwMode="auto">
            <a:xfrm flipV="1">
              <a:off x="1973" y="2115"/>
              <a:ext cx="45" cy="136"/>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xmlns="">
                  <a:noFill/>
                </a14:hiddenFill>
              </a:ext>
            </a:extLst>
          </p:spPr>
          <p:txBody>
            <a:bodyPr wrap="none"/>
            <a:lstStyle/>
            <a:p>
              <a:endParaRPr lang="da-DK"/>
            </a:p>
          </p:txBody>
        </p:sp>
        <p:sp>
          <p:nvSpPr>
            <p:cNvPr id="46095" name="Line 20"/>
            <p:cNvSpPr>
              <a:spLocks noChangeShapeType="1"/>
            </p:cNvSpPr>
            <p:nvPr/>
          </p:nvSpPr>
          <p:spPr bwMode="auto">
            <a:xfrm flipH="1">
              <a:off x="3198" y="3157"/>
              <a:ext cx="45" cy="182"/>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xmlns="">
                  <a:noFill/>
                </a14:hiddenFill>
              </a:ext>
            </a:extLst>
          </p:spPr>
          <p:txBody>
            <a:bodyPr wrap="none"/>
            <a:lstStyle/>
            <a:p>
              <a:endParaRPr lang="da-DK"/>
            </a:p>
          </p:txBody>
        </p:sp>
        <p:sp>
          <p:nvSpPr>
            <p:cNvPr id="46096" name="Line 21"/>
            <p:cNvSpPr>
              <a:spLocks noChangeShapeType="1"/>
            </p:cNvSpPr>
            <p:nvPr/>
          </p:nvSpPr>
          <p:spPr bwMode="auto">
            <a:xfrm flipH="1">
              <a:off x="3923" y="3793"/>
              <a:ext cx="136" cy="0"/>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xmlns="">
                  <a:noFill/>
                </a14:hiddenFill>
              </a:ext>
            </a:extLst>
          </p:spPr>
          <p:txBody>
            <a:bodyPr wrap="none"/>
            <a:lstStyle/>
            <a:p>
              <a:endParaRPr lang="da-DK"/>
            </a:p>
          </p:txBody>
        </p:sp>
        <p:sp>
          <p:nvSpPr>
            <p:cNvPr id="46097" name="Line 22"/>
            <p:cNvSpPr>
              <a:spLocks noChangeShapeType="1"/>
            </p:cNvSpPr>
            <p:nvPr/>
          </p:nvSpPr>
          <p:spPr bwMode="auto">
            <a:xfrm flipH="1" flipV="1">
              <a:off x="2019" y="3384"/>
              <a:ext cx="45" cy="91"/>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xmlns="">
                  <a:noFill/>
                </a14:hiddenFill>
              </a:ext>
            </a:extLst>
          </p:spPr>
          <p:txBody>
            <a:bodyPr wrap="none"/>
            <a:lstStyle/>
            <a:p>
              <a:endParaRPr lang="da-DK"/>
            </a:p>
          </p:txBody>
        </p:sp>
        <p:sp>
          <p:nvSpPr>
            <p:cNvPr id="46098" name="Text Box 23"/>
            <p:cNvSpPr txBox="1">
              <a:spLocks noChangeArrowheads="1"/>
            </p:cNvSpPr>
            <p:nvPr/>
          </p:nvSpPr>
          <p:spPr bwMode="auto">
            <a:xfrm>
              <a:off x="2064" y="2201"/>
              <a:ext cx="104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da-DK" sz="1800" dirty="0"/>
                <a:t>Politisk system</a:t>
              </a:r>
            </a:p>
          </p:txBody>
        </p:sp>
        <p:sp>
          <p:nvSpPr>
            <p:cNvPr id="46099" name="Text Box 24"/>
            <p:cNvSpPr txBox="1">
              <a:spLocks noChangeArrowheads="1"/>
            </p:cNvSpPr>
            <p:nvPr/>
          </p:nvSpPr>
          <p:spPr bwMode="auto">
            <a:xfrm>
              <a:off x="2064" y="2836"/>
              <a:ext cx="104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da-DK" sz="1800" dirty="0"/>
                <a:t>Administration</a:t>
              </a:r>
            </a:p>
          </p:txBody>
        </p:sp>
        <p:sp>
          <p:nvSpPr>
            <p:cNvPr id="46100" name="Line 25"/>
            <p:cNvSpPr>
              <a:spLocks noChangeShapeType="1"/>
            </p:cNvSpPr>
            <p:nvPr/>
          </p:nvSpPr>
          <p:spPr bwMode="auto">
            <a:xfrm>
              <a:off x="2562" y="2432"/>
              <a:ext cx="0" cy="45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da-DK"/>
            </a:p>
          </p:txBody>
        </p:sp>
        <p:sp>
          <p:nvSpPr>
            <p:cNvPr id="46101" name="Text Box 26"/>
            <p:cNvSpPr txBox="1">
              <a:spLocks noChangeArrowheads="1"/>
            </p:cNvSpPr>
            <p:nvPr/>
          </p:nvSpPr>
          <p:spPr bwMode="auto">
            <a:xfrm>
              <a:off x="2019" y="1192"/>
              <a:ext cx="1406" cy="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da-DK" sz="2400" dirty="0" smtClean="0">
                  <a:latin typeface="Palatino Linotype" pitchFamily="18" charset="0"/>
                </a:rPr>
                <a:t>Kommunal organisation</a:t>
              </a:r>
              <a:endParaRPr lang="da-DK" sz="2400" dirty="0">
                <a:latin typeface="Palatino Linotype" pitchFamily="18" charset="0"/>
              </a:endParaRPr>
            </a:p>
          </p:txBody>
        </p:sp>
      </p:grpSp>
      <p:sp>
        <p:nvSpPr>
          <p:cNvPr id="25" name="Text Box 26"/>
          <p:cNvSpPr txBox="1">
            <a:spLocks noChangeArrowheads="1"/>
          </p:cNvSpPr>
          <p:nvPr/>
        </p:nvSpPr>
        <p:spPr bwMode="auto">
          <a:xfrm>
            <a:off x="2761555" y="6237312"/>
            <a:ext cx="453618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da-DK" sz="2400" dirty="0" smtClean="0">
                <a:latin typeface="Palatino Linotype" pitchFamily="18" charset="0"/>
              </a:rPr>
              <a:t>Selvejende organisation</a:t>
            </a:r>
            <a:endParaRPr lang="da-DK" sz="2400" dirty="0">
              <a:latin typeface="Palatino Linotype" pitchFamily="18" charset="0"/>
            </a:endParaRPr>
          </a:p>
        </p:txBody>
      </p:sp>
      <p:sp>
        <p:nvSpPr>
          <p:cNvPr id="27" name="Text Box 23"/>
          <p:cNvSpPr txBox="1">
            <a:spLocks noChangeArrowheads="1"/>
          </p:cNvSpPr>
          <p:nvPr/>
        </p:nvSpPr>
        <p:spPr bwMode="auto">
          <a:xfrm>
            <a:off x="3778746" y="4581128"/>
            <a:ext cx="165735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da-DK" sz="1800" dirty="0" smtClean="0"/>
              <a:t>MDI-netværk    </a:t>
            </a:r>
            <a:endParaRPr lang="da-DK" sz="1800" dirty="0"/>
          </a:p>
        </p:txBody>
      </p:sp>
      <p:sp>
        <p:nvSpPr>
          <p:cNvPr id="28" name="Text Box 23"/>
          <p:cNvSpPr txBox="1">
            <a:spLocks noChangeArrowheads="1"/>
          </p:cNvSpPr>
          <p:nvPr/>
        </p:nvSpPr>
        <p:spPr bwMode="auto">
          <a:xfrm>
            <a:off x="3850754" y="5302949"/>
            <a:ext cx="187337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da-DK" sz="1800" dirty="0" smtClean="0"/>
              <a:t>Enkelt-institutioner</a:t>
            </a:r>
            <a:endParaRPr lang="da-DK" sz="1800" dirty="0"/>
          </a:p>
        </p:txBody>
      </p:sp>
      <p:sp>
        <p:nvSpPr>
          <p:cNvPr id="29" name="Line 12"/>
          <p:cNvSpPr>
            <a:spLocks noChangeShapeType="1"/>
          </p:cNvSpPr>
          <p:nvPr/>
        </p:nvSpPr>
        <p:spPr bwMode="auto">
          <a:xfrm>
            <a:off x="4355976" y="4940845"/>
            <a:ext cx="0" cy="36036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da-DK"/>
          </a:p>
        </p:txBody>
      </p:sp>
      <p:sp>
        <p:nvSpPr>
          <p:cNvPr id="31" name="Line 22"/>
          <p:cNvSpPr>
            <a:spLocks noChangeShapeType="1"/>
          </p:cNvSpPr>
          <p:nvPr/>
        </p:nvSpPr>
        <p:spPr bwMode="auto">
          <a:xfrm flipH="1">
            <a:off x="5220072" y="5949280"/>
            <a:ext cx="180927" cy="72008"/>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xmlns="">
                <a:noFill/>
              </a14:hiddenFill>
            </a:ext>
          </a:extLst>
        </p:spPr>
        <p:txBody>
          <a:bodyPr wrap="none"/>
          <a:lstStyle/>
          <a:p>
            <a:endParaRPr lang="da-DK"/>
          </a:p>
        </p:txBody>
      </p:sp>
      <p:sp>
        <p:nvSpPr>
          <p:cNvPr id="32" name="Line 22"/>
          <p:cNvSpPr>
            <a:spLocks noChangeShapeType="1"/>
          </p:cNvSpPr>
          <p:nvPr/>
        </p:nvSpPr>
        <p:spPr bwMode="auto">
          <a:xfrm flipH="1" flipV="1">
            <a:off x="2725836" y="5228753"/>
            <a:ext cx="71438" cy="144463"/>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xmlns="">
                <a:noFill/>
              </a14:hiddenFill>
            </a:ext>
          </a:extLst>
        </p:spPr>
        <p:txBody>
          <a:bodyPr wrap="none"/>
          <a:lstStyle/>
          <a:p>
            <a:endParaRPr lang="da-DK"/>
          </a:p>
        </p:txBody>
      </p:sp>
      <p:cxnSp>
        <p:nvCxnSpPr>
          <p:cNvPr id="3" name="Lige forbindelse 2"/>
          <p:cNvCxnSpPr/>
          <p:nvPr/>
        </p:nvCxnSpPr>
        <p:spPr>
          <a:xfrm>
            <a:off x="4283745" y="1845172"/>
            <a:ext cx="0" cy="1871662"/>
          </a:xfrm>
          <a:prstGeom prst="line">
            <a:avLst/>
          </a:prstGeom>
        </p:spPr>
        <p:style>
          <a:lnRef idx="3">
            <a:schemeClr val="accent3"/>
          </a:lnRef>
          <a:fillRef idx="0">
            <a:schemeClr val="accent3"/>
          </a:fillRef>
          <a:effectRef idx="2">
            <a:schemeClr val="accent3"/>
          </a:effectRef>
          <a:fontRef idx="minor">
            <a:schemeClr val="tx1"/>
          </a:fontRef>
        </p:style>
      </p:cxnSp>
      <p:cxnSp>
        <p:nvCxnSpPr>
          <p:cNvPr id="5" name="Lige forbindelse 4"/>
          <p:cNvCxnSpPr/>
          <p:nvPr/>
        </p:nvCxnSpPr>
        <p:spPr>
          <a:xfrm>
            <a:off x="4283745" y="3716834"/>
            <a:ext cx="2089151" cy="1048960"/>
          </a:xfrm>
          <a:prstGeom prst="line">
            <a:avLst/>
          </a:prstGeom>
        </p:spPr>
        <p:style>
          <a:lnRef idx="3">
            <a:schemeClr val="accent3"/>
          </a:lnRef>
          <a:fillRef idx="0">
            <a:schemeClr val="accent3"/>
          </a:fillRef>
          <a:effectRef idx="2">
            <a:schemeClr val="accent3"/>
          </a:effectRef>
          <a:fontRef idx="minor">
            <a:schemeClr val="tx1"/>
          </a:fontRef>
        </p:style>
      </p:cxnSp>
      <p:cxnSp>
        <p:nvCxnSpPr>
          <p:cNvPr id="7" name="Lige forbindelse 6"/>
          <p:cNvCxnSpPr/>
          <p:nvPr/>
        </p:nvCxnSpPr>
        <p:spPr>
          <a:xfrm flipH="1">
            <a:off x="2231902" y="3716834"/>
            <a:ext cx="2051843" cy="1296342"/>
          </a:xfrm>
          <a:prstGeom prst="line">
            <a:avLst/>
          </a:prstGeom>
        </p:spPr>
        <p:style>
          <a:lnRef idx="3">
            <a:schemeClr val="accent3"/>
          </a:lnRef>
          <a:fillRef idx="0">
            <a:schemeClr val="accent3"/>
          </a:fillRef>
          <a:effectRef idx="2">
            <a:schemeClr val="accent3"/>
          </a:effectRef>
          <a:fontRef idx="minor">
            <a:schemeClr val="tx1"/>
          </a:fontRef>
        </p:style>
      </p:cxnSp>
      <p:sp>
        <p:nvSpPr>
          <p:cNvPr id="34" name="Text Box 8"/>
          <p:cNvSpPr txBox="1">
            <a:spLocks noChangeArrowheads="1"/>
          </p:cNvSpPr>
          <p:nvPr/>
        </p:nvSpPr>
        <p:spPr bwMode="auto">
          <a:xfrm>
            <a:off x="6372200" y="4574455"/>
            <a:ext cx="208895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da-DK" sz="1800" dirty="0" smtClean="0"/>
              <a:t>Kvalitetsmålinger</a:t>
            </a:r>
            <a:endParaRPr lang="da-DK" sz="1800" dirty="0"/>
          </a:p>
        </p:txBody>
      </p:sp>
      <p:sp>
        <p:nvSpPr>
          <p:cNvPr id="33" name="Text Box 8"/>
          <p:cNvSpPr txBox="1">
            <a:spLocks noChangeArrowheads="1"/>
          </p:cNvSpPr>
          <p:nvPr/>
        </p:nvSpPr>
        <p:spPr bwMode="auto">
          <a:xfrm>
            <a:off x="106784" y="3645024"/>
            <a:ext cx="208895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da-DK" sz="2400" dirty="0" err="1" smtClean="0">
                <a:latin typeface="Palatino Linotype" pitchFamily="18" charset="0"/>
              </a:rPr>
              <a:t>Velfærds-samfund</a:t>
            </a:r>
            <a:endParaRPr lang="da-DK" sz="2400" dirty="0">
              <a:latin typeface="Palatino Linotype" pitchFamily="18" charset="0"/>
            </a:endParaRPr>
          </a:p>
        </p:txBody>
      </p:sp>
    </p:spTree>
    <p:extLst>
      <p:ext uri="{BB962C8B-B14F-4D97-AF65-F5344CB8AC3E}">
        <p14:creationId xmlns:p14="http://schemas.microsoft.com/office/powerpoint/2010/main" xmlns="" val="290240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1907704" y="2014438"/>
            <a:ext cx="6011862" cy="4006850"/>
          </a:xfrm>
        </p:spPr>
        <p:txBody>
          <a:bodyPr/>
          <a:lstStyle/>
          <a:p>
            <a:pPr marL="0" indent="0" algn="just" eaLnBrk="1" hangingPunct="1">
              <a:lnSpc>
                <a:spcPct val="120000"/>
              </a:lnSpc>
              <a:buFontTx/>
              <a:buNone/>
            </a:pPr>
            <a:r>
              <a:rPr lang="da-DK" sz="2400" dirty="0" smtClean="0">
                <a:latin typeface="Palatino Linotype" pitchFamily="18" charset="0"/>
              </a:rPr>
              <a:t>”…. </a:t>
            </a:r>
            <a:r>
              <a:rPr lang="da-DK" sz="2000" dirty="0" smtClean="0">
                <a:latin typeface="Palatino Linotype" pitchFamily="18" charset="0"/>
              </a:rPr>
              <a:t>Kvalitetsstandarden skal dermed indeholde en beskrivelse af det serviceniveau, som kommunalbestyrelsen træffer beslutning om. Beskrivelsen af indholdet, omfanget og udførelsen af hjælpen skal være præcis, og der skal samtidig opstilles kvalitetsmål (operationelle mål), som det efterfølgende er muligt for kommunalbestyrelsen at bedømme indsatsen efter.” (BEK 328 § 2, stk. 2)</a:t>
            </a:r>
          </a:p>
        </p:txBody>
      </p:sp>
      <p:sp>
        <p:nvSpPr>
          <p:cNvPr id="2" name="Titel 1"/>
          <p:cNvSpPr>
            <a:spLocks noGrp="1"/>
          </p:cNvSpPr>
          <p:nvPr>
            <p:ph type="title"/>
          </p:nvPr>
        </p:nvSpPr>
        <p:spPr/>
        <p:txBody>
          <a:bodyPr/>
          <a:lstStyle/>
          <a:p>
            <a:r>
              <a:rPr lang="da-DK" dirty="0" smtClean="0"/>
              <a:t>Objektivisme vs. perspektivisme</a:t>
            </a:r>
            <a:endParaRPr lang="da-DK" dirty="0"/>
          </a:p>
        </p:txBody>
      </p:sp>
      <p:cxnSp>
        <p:nvCxnSpPr>
          <p:cNvPr id="4" name="Lige pilforbindelse 3"/>
          <p:cNvCxnSpPr/>
          <p:nvPr/>
        </p:nvCxnSpPr>
        <p:spPr>
          <a:xfrm>
            <a:off x="2195736" y="1124744"/>
            <a:ext cx="1296144"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8571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2483768" y="1916113"/>
            <a:ext cx="5040312" cy="2940050"/>
          </a:xfrm>
          <a:noFill/>
        </p:spPr>
        <p:txBody>
          <a:bodyPr>
            <a:spAutoFit/>
          </a:bodyPr>
          <a:lstStyle/>
          <a:p>
            <a:pPr marL="0" indent="0" algn="just" eaLnBrk="1" hangingPunct="1">
              <a:lnSpc>
                <a:spcPct val="130000"/>
              </a:lnSpc>
              <a:buFontTx/>
              <a:buNone/>
            </a:pPr>
            <a:r>
              <a:rPr lang="da-DK" sz="2400" dirty="0" smtClean="0"/>
              <a:t>Minuttyranniet vinder altid: Det er umuligt at kæmpe mod kontrollen af tal, for der er kommet en ny overklasse, hvis eneste hverv er at administrere det </a:t>
            </a:r>
          </a:p>
          <a:p>
            <a:pPr marL="0" indent="0" algn="r" eaLnBrk="1" hangingPunct="1">
              <a:lnSpc>
                <a:spcPct val="110000"/>
              </a:lnSpc>
              <a:buFontTx/>
              <a:buNone/>
            </a:pPr>
            <a:r>
              <a:rPr lang="da-DK" sz="2400" dirty="0" smtClean="0"/>
              <a:t>(Urban 2. feb. 2005)</a:t>
            </a:r>
          </a:p>
        </p:txBody>
      </p:sp>
      <p:sp>
        <p:nvSpPr>
          <p:cNvPr id="48131" name="Titel 3"/>
          <p:cNvSpPr>
            <a:spLocks noGrp="1"/>
          </p:cNvSpPr>
          <p:nvPr>
            <p:ph type="title"/>
          </p:nvPr>
        </p:nvSpPr>
        <p:spPr/>
        <p:txBody>
          <a:bodyPr/>
          <a:lstStyle/>
          <a:p>
            <a:endParaRPr lang="da-DK" smtClean="0"/>
          </a:p>
        </p:txBody>
      </p:sp>
    </p:spTree>
    <p:extLst>
      <p:ext uri="{BB962C8B-B14F-4D97-AF65-F5344CB8AC3E}">
        <p14:creationId xmlns:p14="http://schemas.microsoft.com/office/powerpoint/2010/main" xmlns="" val="229716285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611560" y="1700808"/>
            <a:ext cx="3240360" cy="2736304"/>
          </a:xfrm>
        </p:spPr>
        <p:txBody>
          <a:bodyPr/>
          <a:lstStyle/>
          <a:p>
            <a:pPr marL="354013" indent="-354013" eaLnBrk="1" hangingPunct="1">
              <a:spcBef>
                <a:spcPct val="70000"/>
              </a:spcBef>
            </a:pPr>
            <a:r>
              <a:rPr lang="da-DK" sz="2400" dirty="0" smtClean="0"/>
              <a:t>Synlighed </a:t>
            </a:r>
          </a:p>
          <a:p>
            <a:pPr marL="354013" indent="-354013" eaLnBrk="1" hangingPunct="1">
              <a:spcBef>
                <a:spcPct val="70000"/>
              </a:spcBef>
            </a:pPr>
            <a:r>
              <a:rPr lang="da-DK" sz="2400" dirty="0" smtClean="0"/>
              <a:t>Objektivitet</a:t>
            </a:r>
          </a:p>
          <a:p>
            <a:pPr marL="354013" indent="-354013" eaLnBrk="1" hangingPunct="1">
              <a:spcBef>
                <a:spcPct val="70000"/>
              </a:spcBef>
            </a:pPr>
            <a:r>
              <a:rPr lang="da-DK" sz="2400" dirty="0" smtClean="0"/>
              <a:t>Sammenlignelighed </a:t>
            </a:r>
          </a:p>
          <a:p>
            <a:pPr marL="354013" indent="-354013" eaLnBrk="1" hangingPunct="1">
              <a:spcBef>
                <a:spcPct val="70000"/>
              </a:spcBef>
            </a:pPr>
            <a:endParaRPr lang="da-DK" sz="2400" dirty="0" smtClean="0"/>
          </a:p>
        </p:txBody>
      </p:sp>
      <p:sp>
        <p:nvSpPr>
          <p:cNvPr id="4" name="Rectangle 3"/>
          <p:cNvSpPr txBox="1">
            <a:spLocks noChangeArrowheads="1"/>
          </p:cNvSpPr>
          <p:nvPr/>
        </p:nvSpPr>
        <p:spPr bwMode="auto">
          <a:xfrm>
            <a:off x="1835696" y="4610496"/>
            <a:ext cx="6696744" cy="19148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70000"/>
              </a:spcBef>
              <a:buNone/>
            </a:pPr>
            <a:endParaRPr lang="da-DK" sz="2400" dirty="0" smtClean="0"/>
          </a:p>
          <a:p>
            <a:pPr marL="354013" indent="-354013" algn="r">
              <a:spcBef>
                <a:spcPct val="70000"/>
              </a:spcBef>
              <a:buFontTx/>
              <a:buNone/>
            </a:pPr>
            <a:r>
              <a:rPr lang="da-DK" sz="2400" dirty="0" smtClean="0"/>
              <a:t>…. at lytte til dem, der har fingeren på pulsen (Regeringens kvalitetsreform 2007)</a:t>
            </a:r>
          </a:p>
        </p:txBody>
      </p:sp>
      <p:sp>
        <p:nvSpPr>
          <p:cNvPr id="3" name="Højre klammeparentes 2"/>
          <p:cNvSpPr/>
          <p:nvPr/>
        </p:nvSpPr>
        <p:spPr>
          <a:xfrm rot="10800000" flipH="1" flipV="1">
            <a:off x="3635896" y="1628800"/>
            <a:ext cx="780658" cy="1695424"/>
          </a:xfrm>
          <a:prstGeom prst="rightBrace">
            <a:avLst>
              <a:gd name="adj1" fmla="val 51037"/>
              <a:gd name="adj2" fmla="val 5224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ln>
                <a:solidFill>
                  <a:schemeClr val="tx1"/>
                </a:solidFill>
              </a:ln>
            </a:endParaRPr>
          </a:p>
        </p:txBody>
      </p:sp>
      <p:sp>
        <p:nvSpPr>
          <p:cNvPr id="7" name="Rectangle 3"/>
          <p:cNvSpPr txBox="1">
            <a:spLocks noChangeArrowheads="1"/>
          </p:cNvSpPr>
          <p:nvPr/>
        </p:nvSpPr>
        <p:spPr bwMode="auto">
          <a:xfrm>
            <a:off x="4499992" y="2276872"/>
            <a:ext cx="3240360" cy="7837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4013" indent="-354013">
              <a:spcBef>
                <a:spcPct val="70000"/>
              </a:spcBef>
            </a:pPr>
            <a:r>
              <a:rPr lang="da-DK" sz="2400" dirty="0" err="1" smtClean="0"/>
              <a:t>Accountability</a:t>
            </a:r>
            <a:r>
              <a:rPr lang="da-DK" sz="2400" dirty="0" smtClean="0"/>
              <a:t> </a:t>
            </a:r>
          </a:p>
          <a:p>
            <a:pPr marL="354013" indent="-354013">
              <a:spcBef>
                <a:spcPct val="70000"/>
              </a:spcBef>
            </a:pPr>
            <a:endParaRPr lang="da-DK" sz="2400" dirty="0" smtClean="0"/>
          </a:p>
        </p:txBody>
      </p:sp>
    </p:spTree>
    <p:extLst>
      <p:ext uri="{BB962C8B-B14F-4D97-AF65-F5344CB8AC3E}">
        <p14:creationId xmlns:p14="http://schemas.microsoft.com/office/powerpoint/2010/main" xmlns="" val="110752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475879" y="333375"/>
            <a:ext cx="6840537" cy="1143000"/>
          </a:xfrm>
        </p:spPr>
        <p:txBody>
          <a:bodyPr/>
          <a:lstStyle/>
          <a:p>
            <a:pPr eaLnBrk="1" hangingPunct="1"/>
            <a:r>
              <a:rPr lang="da-DK" sz="4000" i="0" dirty="0" smtClean="0"/>
              <a:t>Kvalitets-politik</a:t>
            </a:r>
          </a:p>
        </p:txBody>
      </p:sp>
      <p:sp>
        <p:nvSpPr>
          <p:cNvPr id="33795" name="Rectangle 3"/>
          <p:cNvSpPr>
            <a:spLocks noGrp="1" noChangeArrowheads="1"/>
          </p:cNvSpPr>
          <p:nvPr>
            <p:ph type="body" idx="1"/>
          </p:nvPr>
        </p:nvSpPr>
        <p:spPr>
          <a:xfrm>
            <a:off x="2520950" y="2133600"/>
            <a:ext cx="6011863" cy="4006850"/>
          </a:xfrm>
        </p:spPr>
        <p:txBody>
          <a:bodyPr/>
          <a:lstStyle/>
          <a:p>
            <a:pPr marL="354013" indent="-354013" eaLnBrk="1" hangingPunct="1">
              <a:spcBef>
                <a:spcPct val="70000"/>
              </a:spcBef>
            </a:pPr>
            <a:r>
              <a:rPr lang="da-DK" sz="2400" dirty="0" smtClean="0"/>
              <a:t>Regeringens </a:t>
            </a:r>
            <a:r>
              <a:rPr lang="da-DK" sz="2400" dirty="0"/>
              <a:t>K</a:t>
            </a:r>
            <a:r>
              <a:rPr lang="da-DK" sz="2400" dirty="0" smtClean="0"/>
              <a:t>valitetsreform </a:t>
            </a:r>
          </a:p>
          <a:p>
            <a:pPr marL="354013" indent="-354013" eaLnBrk="1" hangingPunct="1">
              <a:spcBef>
                <a:spcPct val="70000"/>
              </a:spcBef>
            </a:pPr>
            <a:endParaRPr lang="da-DK" sz="2400" dirty="0" smtClean="0"/>
          </a:p>
          <a:p>
            <a:pPr marL="354013" indent="-354013" eaLnBrk="1" hangingPunct="1">
              <a:spcBef>
                <a:spcPct val="70000"/>
              </a:spcBef>
            </a:pPr>
            <a:r>
              <a:rPr lang="da-DK" sz="2400" dirty="0" smtClean="0"/>
              <a:t>Socialdemokratiets Velfærdsrettigheder </a:t>
            </a:r>
          </a:p>
          <a:p>
            <a:pPr marL="354013" indent="-354013" eaLnBrk="1" hangingPunct="1">
              <a:spcBef>
                <a:spcPct val="70000"/>
              </a:spcBef>
            </a:pPr>
            <a:endParaRPr lang="da-DK" sz="2400" dirty="0" smtClean="0"/>
          </a:p>
          <a:p>
            <a:pPr marL="354013" indent="-354013" eaLnBrk="1" hangingPunct="1">
              <a:spcBef>
                <a:spcPct val="70000"/>
              </a:spcBef>
            </a:pPr>
            <a:r>
              <a:rPr lang="da-DK" sz="2400" dirty="0" smtClean="0"/>
              <a:t>Radikale Venstres Tillidsreform</a:t>
            </a:r>
          </a:p>
        </p:txBody>
      </p:sp>
    </p:spTree>
    <p:extLst>
      <p:ext uri="{BB962C8B-B14F-4D97-AF65-F5344CB8AC3E}">
        <p14:creationId xmlns:p14="http://schemas.microsoft.com/office/powerpoint/2010/main" xmlns="" val="3918002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ChangeArrowheads="1"/>
          </p:cNvSpPr>
          <p:nvPr/>
        </p:nvSpPr>
        <p:spPr bwMode="auto">
          <a:xfrm>
            <a:off x="1259632" y="548680"/>
            <a:ext cx="6985000" cy="417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533400" indent="-533400" eaLnBrk="0" hangingPunct="0">
              <a:lnSpc>
                <a:spcPct val="115000"/>
              </a:lnSpc>
              <a:spcBef>
                <a:spcPct val="140000"/>
              </a:spcBef>
              <a:buFontTx/>
              <a:buChar char="•"/>
            </a:pPr>
            <a:r>
              <a:rPr lang="da-DK" sz="2000" dirty="0">
                <a:latin typeface="Arial" charset="0"/>
              </a:rPr>
              <a:t>Kvalitet som velfærds</a:t>
            </a:r>
            <a:r>
              <a:rPr lang="da-DK" sz="2000" b="1" dirty="0">
                <a:latin typeface="Arial" charset="0"/>
              </a:rPr>
              <a:t>rettighed </a:t>
            </a:r>
            <a:r>
              <a:rPr lang="da-DK" sz="2000" dirty="0">
                <a:latin typeface="Arial" charset="0"/>
              </a:rPr>
              <a:t>(politisk reguleret)</a:t>
            </a:r>
          </a:p>
          <a:p>
            <a:pPr marL="533400" indent="-533400" eaLnBrk="0" hangingPunct="0">
              <a:lnSpc>
                <a:spcPct val="115000"/>
              </a:lnSpc>
              <a:spcBef>
                <a:spcPct val="140000"/>
              </a:spcBef>
              <a:buFontTx/>
              <a:buChar char="•"/>
            </a:pPr>
            <a:r>
              <a:rPr lang="da-DK" sz="2000" dirty="0">
                <a:latin typeface="Arial" charset="0"/>
              </a:rPr>
              <a:t>Kvalitet som </a:t>
            </a:r>
            <a:r>
              <a:rPr lang="da-DK" sz="2000" b="1" dirty="0">
                <a:latin typeface="Arial" charset="0"/>
              </a:rPr>
              <a:t>tillid</a:t>
            </a:r>
            <a:r>
              <a:rPr lang="da-DK" sz="2000" dirty="0">
                <a:latin typeface="Arial" charset="0"/>
              </a:rPr>
              <a:t>  til udøverne (professions-bestemt)</a:t>
            </a:r>
          </a:p>
          <a:p>
            <a:pPr marL="533400" indent="-533400" eaLnBrk="0" hangingPunct="0">
              <a:lnSpc>
                <a:spcPct val="115000"/>
              </a:lnSpc>
              <a:spcBef>
                <a:spcPct val="140000"/>
              </a:spcBef>
              <a:buFontTx/>
              <a:buChar char="•"/>
            </a:pPr>
            <a:r>
              <a:rPr lang="da-DK" sz="2000" dirty="0">
                <a:latin typeface="Arial" charset="0"/>
              </a:rPr>
              <a:t>Kvalitet som </a:t>
            </a:r>
            <a:r>
              <a:rPr lang="da-DK" sz="2000" b="1" dirty="0">
                <a:latin typeface="Arial" charset="0"/>
              </a:rPr>
              <a:t>bruger</a:t>
            </a:r>
            <a:r>
              <a:rPr lang="da-DK" sz="2000" dirty="0">
                <a:latin typeface="Arial" charset="0"/>
              </a:rPr>
              <a:t>dreven udvikling (efterspørgsel-bestemt) </a:t>
            </a:r>
          </a:p>
        </p:txBody>
      </p:sp>
    </p:spTree>
    <p:extLst>
      <p:ext uri="{BB962C8B-B14F-4D97-AF65-F5344CB8AC3E}">
        <p14:creationId xmlns:p14="http://schemas.microsoft.com/office/powerpoint/2010/main" xmlns="" val="350764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1" name="Group 3"/>
          <p:cNvGrpSpPr>
            <a:grpSpLocks/>
          </p:cNvGrpSpPr>
          <p:nvPr/>
        </p:nvGrpSpPr>
        <p:grpSpPr bwMode="auto">
          <a:xfrm>
            <a:off x="5867400" y="2584450"/>
            <a:ext cx="1484313" cy="3724275"/>
            <a:chOff x="1361" y="1311"/>
            <a:chExt cx="935" cy="2346"/>
          </a:xfrm>
        </p:grpSpPr>
        <p:sp>
          <p:nvSpPr>
            <p:cNvPr id="53264" name="Text Box 4"/>
            <p:cNvSpPr txBox="1">
              <a:spLocks noChangeArrowheads="1"/>
            </p:cNvSpPr>
            <p:nvPr/>
          </p:nvSpPr>
          <p:spPr bwMode="auto">
            <a:xfrm>
              <a:off x="1361" y="3407"/>
              <a:ext cx="79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r>
                <a:rPr lang="da-DK" sz="2000">
                  <a:latin typeface="Palatino Linotype" pitchFamily="18" charset="0"/>
                </a:rPr>
                <a:t>Økonomi</a:t>
              </a:r>
            </a:p>
          </p:txBody>
        </p:sp>
        <p:sp>
          <p:nvSpPr>
            <p:cNvPr id="53265" name="Text Box 5"/>
            <p:cNvSpPr txBox="1">
              <a:spLocks noChangeArrowheads="1"/>
            </p:cNvSpPr>
            <p:nvPr/>
          </p:nvSpPr>
          <p:spPr bwMode="auto">
            <a:xfrm>
              <a:off x="1467" y="1311"/>
              <a:ext cx="829"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r>
                <a:rPr lang="da-DK" sz="1600">
                  <a:latin typeface="Palatino Linotype" pitchFamily="18" charset="0"/>
                </a:rPr>
                <a:t>+/- i budget  </a:t>
              </a:r>
            </a:p>
          </p:txBody>
        </p:sp>
        <p:sp>
          <p:nvSpPr>
            <p:cNvPr id="53266" name="Line 6"/>
            <p:cNvSpPr>
              <a:spLocks noChangeShapeType="1"/>
            </p:cNvSpPr>
            <p:nvPr/>
          </p:nvSpPr>
          <p:spPr bwMode="auto">
            <a:xfrm flipH="1">
              <a:off x="1746" y="1547"/>
              <a:ext cx="0" cy="182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da-DK"/>
            </a:p>
          </p:txBody>
        </p:sp>
      </p:grpSp>
      <p:grpSp>
        <p:nvGrpSpPr>
          <p:cNvPr id="53252" name="Group 7"/>
          <p:cNvGrpSpPr>
            <a:grpSpLocks/>
          </p:cNvGrpSpPr>
          <p:nvPr/>
        </p:nvGrpSpPr>
        <p:grpSpPr bwMode="auto">
          <a:xfrm>
            <a:off x="4211638" y="1844675"/>
            <a:ext cx="1631950" cy="3724275"/>
            <a:chOff x="355" y="1402"/>
            <a:chExt cx="1028" cy="2346"/>
          </a:xfrm>
        </p:grpSpPr>
        <p:sp>
          <p:nvSpPr>
            <p:cNvPr id="53261" name="Text Box 8"/>
            <p:cNvSpPr txBox="1">
              <a:spLocks noChangeArrowheads="1"/>
            </p:cNvSpPr>
            <p:nvPr/>
          </p:nvSpPr>
          <p:spPr bwMode="auto">
            <a:xfrm>
              <a:off x="529" y="3498"/>
              <a:ext cx="58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r>
                <a:rPr lang="da-DK" sz="2000">
                  <a:latin typeface="Palatino Linotype" pitchFamily="18" charset="0"/>
                </a:rPr>
                <a:t>Politik</a:t>
              </a:r>
            </a:p>
          </p:txBody>
        </p:sp>
        <p:sp>
          <p:nvSpPr>
            <p:cNvPr id="53262" name="Text Box 9"/>
            <p:cNvSpPr txBox="1">
              <a:spLocks noChangeArrowheads="1"/>
            </p:cNvSpPr>
            <p:nvPr/>
          </p:nvSpPr>
          <p:spPr bwMode="auto">
            <a:xfrm>
              <a:off x="355" y="1402"/>
              <a:ext cx="1028"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r>
                <a:rPr lang="da-DK" sz="1600">
                  <a:latin typeface="Palatino Linotype" pitchFamily="18" charset="0"/>
                </a:rPr>
                <a:t>Magt/ikke-magt</a:t>
              </a:r>
            </a:p>
          </p:txBody>
        </p:sp>
        <p:sp>
          <p:nvSpPr>
            <p:cNvPr id="53263" name="Line 10"/>
            <p:cNvSpPr>
              <a:spLocks noChangeShapeType="1"/>
            </p:cNvSpPr>
            <p:nvPr/>
          </p:nvSpPr>
          <p:spPr bwMode="auto">
            <a:xfrm flipH="1">
              <a:off x="838" y="1638"/>
              <a:ext cx="0" cy="182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da-DK"/>
            </a:p>
          </p:txBody>
        </p:sp>
      </p:grpSp>
      <p:grpSp>
        <p:nvGrpSpPr>
          <p:cNvPr id="53253" name="Group 11"/>
          <p:cNvGrpSpPr>
            <a:grpSpLocks/>
          </p:cNvGrpSpPr>
          <p:nvPr/>
        </p:nvGrpSpPr>
        <p:grpSpPr bwMode="auto">
          <a:xfrm>
            <a:off x="7235825" y="1746250"/>
            <a:ext cx="1338263" cy="3698875"/>
            <a:chOff x="2076" y="1305"/>
            <a:chExt cx="843" cy="2330"/>
          </a:xfrm>
        </p:grpSpPr>
        <p:sp>
          <p:nvSpPr>
            <p:cNvPr id="53258" name="Text Box 12"/>
            <p:cNvSpPr txBox="1">
              <a:spLocks noChangeArrowheads="1"/>
            </p:cNvSpPr>
            <p:nvPr/>
          </p:nvSpPr>
          <p:spPr bwMode="auto">
            <a:xfrm>
              <a:off x="2076" y="1305"/>
              <a:ext cx="843"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r>
                <a:rPr lang="da-DK" sz="1600">
                  <a:latin typeface="Palatino Linotype" pitchFamily="18" charset="0"/>
                </a:rPr>
                <a:t>Rettigh./ikke</a:t>
              </a:r>
            </a:p>
          </p:txBody>
        </p:sp>
        <p:sp>
          <p:nvSpPr>
            <p:cNvPr id="53259" name="Text Box 13"/>
            <p:cNvSpPr txBox="1">
              <a:spLocks noChangeArrowheads="1"/>
            </p:cNvSpPr>
            <p:nvPr/>
          </p:nvSpPr>
          <p:spPr bwMode="auto">
            <a:xfrm>
              <a:off x="2381" y="3385"/>
              <a:ext cx="408"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r>
                <a:rPr lang="da-DK" sz="2000">
                  <a:latin typeface="Palatino Linotype" pitchFamily="18" charset="0"/>
                </a:rPr>
                <a:t>Jura</a:t>
              </a:r>
            </a:p>
          </p:txBody>
        </p:sp>
        <p:sp>
          <p:nvSpPr>
            <p:cNvPr id="53260" name="Line 14"/>
            <p:cNvSpPr>
              <a:spLocks noChangeShapeType="1"/>
            </p:cNvSpPr>
            <p:nvPr/>
          </p:nvSpPr>
          <p:spPr bwMode="auto">
            <a:xfrm flipH="1">
              <a:off x="2562" y="1541"/>
              <a:ext cx="0" cy="182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da-DK"/>
            </a:p>
          </p:txBody>
        </p:sp>
      </p:grpSp>
      <p:grpSp>
        <p:nvGrpSpPr>
          <p:cNvPr id="53254" name="Group 19"/>
          <p:cNvGrpSpPr>
            <a:grpSpLocks/>
          </p:cNvGrpSpPr>
          <p:nvPr/>
        </p:nvGrpSpPr>
        <p:grpSpPr bwMode="auto">
          <a:xfrm>
            <a:off x="2682875" y="2584450"/>
            <a:ext cx="1817688" cy="3724275"/>
            <a:chOff x="3586" y="1348"/>
            <a:chExt cx="1145" cy="2346"/>
          </a:xfrm>
        </p:grpSpPr>
        <p:sp>
          <p:nvSpPr>
            <p:cNvPr id="53255" name="Text Box 20"/>
            <p:cNvSpPr txBox="1">
              <a:spLocks noChangeArrowheads="1"/>
            </p:cNvSpPr>
            <p:nvPr/>
          </p:nvSpPr>
          <p:spPr bwMode="auto">
            <a:xfrm>
              <a:off x="3651" y="3444"/>
              <a:ext cx="69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r>
                <a:rPr lang="da-DK" sz="2000">
                  <a:latin typeface="Palatino Linotype" pitchFamily="18" charset="0"/>
                </a:rPr>
                <a:t>Omsorg</a:t>
              </a:r>
            </a:p>
          </p:txBody>
        </p:sp>
        <p:sp>
          <p:nvSpPr>
            <p:cNvPr id="53256" name="Text Box 21"/>
            <p:cNvSpPr txBox="1">
              <a:spLocks noChangeArrowheads="1"/>
            </p:cNvSpPr>
            <p:nvPr/>
          </p:nvSpPr>
          <p:spPr bwMode="auto">
            <a:xfrm>
              <a:off x="3586" y="1348"/>
              <a:ext cx="1145"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r>
                <a:rPr lang="da-DK" sz="1600">
                  <a:latin typeface="Palatino Linotype" pitchFamily="18" charset="0"/>
                </a:rPr>
                <a:t>Behov/ikke-behov</a:t>
              </a:r>
            </a:p>
          </p:txBody>
        </p:sp>
        <p:sp>
          <p:nvSpPr>
            <p:cNvPr id="53257" name="Line 22"/>
            <p:cNvSpPr>
              <a:spLocks noChangeShapeType="1"/>
            </p:cNvSpPr>
            <p:nvPr/>
          </p:nvSpPr>
          <p:spPr bwMode="auto">
            <a:xfrm flipH="1">
              <a:off x="4014" y="1584"/>
              <a:ext cx="0" cy="182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da-DK"/>
            </a:p>
          </p:txBody>
        </p:sp>
      </p:grpSp>
    </p:spTree>
    <p:extLst>
      <p:ext uri="{BB962C8B-B14F-4D97-AF65-F5344CB8AC3E}">
        <p14:creationId xmlns:p14="http://schemas.microsoft.com/office/powerpoint/2010/main" xmlns="" val="984497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4520" y="414486"/>
            <a:ext cx="6335712" cy="1430338"/>
          </a:xfrm>
        </p:spPr>
        <p:txBody>
          <a:bodyPr/>
          <a:lstStyle/>
          <a:p>
            <a:pPr eaLnBrk="1" hangingPunct="1">
              <a:lnSpc>
                <a:spcPct val="130000"/>
              </a:lnSpc>
            </a:pPr>
            <a:r>
              <a:rPr lang="da-DK" sz="3600" i="0" dirty="0" smtClean="0"/>
              <a:t>Pointe i dag:</a:t>
            </a:r>
          </a:p>
        </p:txBody>
      </p:sp>
      <p:sp>
        <p:nvSpPr>
          <p:cNvPr id="4099" name="Rectangle 3"/>
          <p:cNvSpPr>
            <a:spLocks noChangeArrowheads="1"/>
          </p:cNvSpPr>
          <p:nvPr/>
        </p:nvSpPr>
        <p:spPr bwMode="auto">
          <a:xfrm>
            <a:off x="1475656" y="1484784"/>
            <a:ext cx="6624736" cy="3528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0" hangingPunct="0">
              <a:lnSpc>
                <a:spcPct val="115000"/>
              </a:lnSpc>
              <a:spcBef>
                <a:spcPct val="140000"/>
              </a:spcBef>
            </a:pPr>
            <a:r>
              <a:rPr lang="da-DK" sz="2000" dirty="0" smtClean="0">
                <a:latin typeface="Palatino Linotype" pitchFamily="18" charset="0"/>
              </a:rPr>
              <a:t>Kvalitetsmåling er ikke en uskyldig ”holden sig ajour-øvelse”, men er snarere en afgørende strategisk </a:t>
            </a:r>
            <a:r>
              <a:rPr lang="da-DK" sz="2000" dirty="0" err="1" smtClean="0">
                <a:latin typeface="Palatino Linotype" pitchFamily="18" charset="0"/>
              </a:rPr>
              <a:t>sætten</a:t>
            </a:r>
            <a:r>
              <a:rPr lang="da-DK" sz="2000" dirty="0" smtClean="0">
                <a:latin typeface="Palatino Linotype" pitchFamily="18" charset="0"/>
              </a:rPr>
              <a:t> sig i perspektiv. </a:t>
            </a:r>
          </a:p>
        </p:txBody>
      </p:sp>
    </p:spTree>
    <p:extLst>
      <p:ext uri="{BB962C8B-B14F-4D97-AF65-F5344CB8AC3E}">
        <p14:creationId xmlns:p14="http://schemas.microsoft.com/office/powerpoint/2010/main" xmlns="" val="25726562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3"/>
          <p:cNvGrpSpPr>
            <a:grpSpLocks/>
          </p:cNvGrpSpPr>
          <p:nvPr/>
        </p:nvGrpSpPr>
        <p:grpSpPr bwMode="auto">
          <a:xfrm>
            <a:off x="5867400" y="2944813"/>
            <a:ext cx="1484313" cy="3724275"/>
            <a:chOff x="1361" y="1311"/>
            <a:chExt cx="935" cy="2346"/>
          </a:xfrm>
        </p:grpSpPr>
        <p:sp>
          <p:nvSpPr>
            <p:cNvPr id="54295" name="Text Box 4"/>
            <p:cNvSpPr txBox="1">
              <a:spLocks noChangeArrowheads="1"/>
            </p:cNvSpPr>
            <p:nvPr/>
          </p:nvSpPr>
          <p:spPr bwMode="auto">
            <a:xfrm>
              <a:off x="1361" y="3407"/>
              <a:ext cx="79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r>
                <a:rPr lang="da-DK" sz="2000">
                  <a:latin typeface="Palatino Linotype" pitchFamily="18" charset="0"/>
                </a:rPr>
                <a:t>Økonomi</a:t>
              </a:r>
            </a:p>
          </p:txBody>
        </p:sp>
        <p:sp>
          <p:nvSpPr>
            <p:cNvPr id="54296" name="Text Box 5"/>
            <p:cNvSpPr txBox="1">
              <a:spLocks noChangeArrowheads="1"/>
            </p:cNvSpPr>
            <p:nvPr/>
          </p:nvSpPr>
          <p:spPr bwMode="auto">
            <a:xfrm>
              <a:off x="1467" y="1311"/>
              <a:ext cx="829"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r>
                <a:rPr lang="da-DK" sz="1600">
                  <a:latin typeface="Palatino Linotype" pitchFamily="18" charset="0"/>
                </a:rPr>
                <a:t>+/- i budget  </a:t>
              </a:r>
            </a:p>
          </p:txBody>
        </p:sp>
        <p:sp>
          <p:nvSpPr>
            <p:cNvPr id="54297" name="Line 6"/>
            <p:cNvSpPr>
              <a:spLocks noChangeShapeType="1"/>
            </p:cNvSpPr>
            <p:nvPr/>
          </p:nvSpPr>
          <p:spPr bwMode="auto">
            <a:xfrm flipH="1">
              <a:off x="1746" y="1547"/>
              <a:ext cx="0" cy="182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da-DK"/>
            </a:p>
          </p:txBody>
        </p:sp>
      </p:grpSp>
      <p:grpSp>
        <p:nvGrpSpPr>
          <p:cNvPr id="54275" name="Group 7"/>
          <p:cNvGrpSpPr>
            <a:grpSpLocks/>
          </p:cNvGrpSpPr>
          <p:nvPr/>
        </p:nvGrpSpPr>
        <p:grpSpPr bwMode="auto">
          <a:xfrm>
            <a:off x="3995738" y="1844675"/>
            <a:ext cx="1631950" cy="3724275"/>
            <a:chOff x="355" y="1402"/>
            <a:chExt cx="1028" cy="2346"/>
          </a:xfrm>
        </p:grpSpPr>
        <p:sp>
          <p:nvSpPr>
            <p:cNvPr id="54292" name="Text Box 8"/>
            <p:cNvSpPr txBox="1">
              <a:spLocks noChangeArrowheads="1"/>
            </p:cNvSpPr>
            <p:nvPr/>
          </p:nvSpPr>
          <p:spPr bwMode="auto">
            <a:xfrm>
              <a:off x="529" y="3498"/>
              <a:ext cx="58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r>
                <a:rPr lang="da-DK" sz="2000">
                  <a:latin typeface="Palatino Linotype" pitchFamily="18" charset="0"/>
                </a:rPr>
                <a:t>Politik</a:t>
              </a:r>
            </a:p>
          </p:txBody>
        </p:sp>
        <p:sp>
          <p:nvSpPr>
            <p:cNvPr id="54293" name="Text Box 9"/>
            <p:cNvSpPr txBox="1">
              <a:spLocks noChangeArrowheads="1"/>
            </p:cNvSpPr>
            <p:nvPr/>
          </p:nvSpPr>
          <p:spPr bwMode="auto">
            <a:xfrm>
              <a:off x="355" y="1402"/>
              <a:ext cx="1028"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r>
                <a:rPr lang="da-DK" sz="1600">
                  <a:latin typeface="Palatino Linotype" pitchFamily="18" charset="0"/>
                </a:rPr>
                <a:t>Magt/ikke-magt</a:t>
              </a:r>
            </a:p>
          </p:txBody>
        </p:sp>
        <p:sp>
          <p:nvSpPr>
            <p:cNvPr id="54294" name="Line 10"/>
            <p:cNvSpPr>
              <a:spLocks noChangeShapeType="1"/>
            </p:cNvSpPr>
            <p:nvPr/>
          </p:nvSpPr>
          <p:spPr bwMode="auto">
            <a:xfrm flipH="1">
              <a:off x="838" y="1638"/>
              <a:ext cx="0" cy="182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da-DK"/>
            </a:p>
          </p:txBody>
        </p:sp>
      </p:grpSp>
      <p:grpSp>
        <p:nvGrpSpPr>
          <p:cNvPr id="54276" name="Group 11"/>
          <p:cNvGrpSpPr>
            <a:grpSpLocks/>
          </p:cNvGrpSpPr>
          <p:nvPr/>
        </p:nvGrpSpPr>
        <p:grpSpPr bwMode="auto">
          <a:xfrm>
            <a:off x="7235825" y="1746250"/>
            <a:ext cx="1338263" cy="3698875"/>
            <a:chOff x="2076" y="1305"/>
            <a:chExt cx="843" cy="2330"/>
          </a:xfrm>
        </p:grpSpPr>
        <p:sp>
          <p:nvSpPr>
            <p:cNvPr id="54289" name="Text Box 12"/>
            <p:cNvSpPr txBox="1">
              <a:spLocks noChangeArrowheads="1"/>
            </p:cNvSpPr>
            <p:nvPr/>
          </p:nvSpPr>
          <p:spPr bwMode="auto">
            <a:xfrm>
              <a:off x="2076" y="1305"/>
              <a:ext cx="843"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r>
                <a:rPr lang="da-DK" sz="1600">
                  <a:latin typeface="Palatino Linotype" pitchFamily="18" charset="0"/>
                </a:rPr>
                <a:t>Rettigh./ikke</a:t>
              </a:r>
            </a:p>
          </p:txBody>
        </p:sp>
        <p:sp>
          <p:nvSpPr>
            <p:cNvPr id="54290" name="Text Box 13"/>
            <p:cNvSpPr txBox="1">
              <a:spLocks noChangeArrowheads="1"/>
            </p:cNvSpPr>
            <p:nvPr/>
          </p:nvSpPr>
          <p:spPr bwMode="auto">
            <a:xfrm>
              <a:off x="2381" y="3385"/>
              <a:ext cx="408"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r>
                <a:rPr lang="da-DK" sz="2000">
                  <a:latin typeface="Palatino Linotype" pitchFamily="18" charset="0"/>
                </a:rPr>
                <a:t>Jura</a:t>
              </a:r>
            </a:p>
          </p:txBody>
        </p:sp>
        <p:sp>
          <p:nvSpPr>
            <p:cNvPr id="54291" name="Line 14"/>
            <p:cNvSpPr>
              <a:spLocks noChangeShapeType="1"/>
            </p:cNvSpPr>
            <p:nvPr/>
          </p:nvSpPr>
          <p:spPr bwMode="auto">
            <a:xfrm flipH="1">
              <a:off x="2562" y="1541"/>
              <a:ext cx="0" cy="182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da-DK"/>
            </a:p>
          </p:txBody>
        </p:sp>
      </p:grpSp>
      <p:grpSp>
        <p:nvGrpSpPr>
          <p:cNvPr id="54277" name="Group 15"/>
          <p:cNvGrpSpPr>
            <a:grpSpLocks/>
          </p:cNvGrpSpPr>
          <p:nvPr/>
        </p:nvGrpSpPr>
        <p:grpSpPr bwMode="auto">
          <a:xfrm>
            <a:off x="2124075" y="2873375"/>
            <a:ext cx="1817688" cy="3724275"/>
            <a:chOff x="3586" y="1348"/>
            <a:chExt cx="1145" cy="2346"/>
          </a:xfrm>
        </p:grpSpPr>
        <p:sp>
          <p:nvSpPr>
            <p:cNvPr id="54286" name="Text Box 16"/>
            <p:cNvSpPr txBox="1">
              <a:spLocks noChangeArrowheads="1"/>
            </p:cNvSpPr>
            <p:nvPr/>
          </p:nvSpPr>
          <p:spPr bwMode="auto">
            <a:xfrm>
              <a:off x="3651" y="3444"/>
              <a:ext cx="69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r>
                <a:rPr lang="da-DK" sz="2000">
                  <a:latin typeface="Palatino Linotype" pitchFamily="18" charset="0"/>
                </a:rPr>
                <a:t>Omsorg</a:t>
              </a:r>
            </a:p>
          </p:txBody>
        </p:sp>
        <p:sp>
          <p:nvSpPr>
            <p:cNvPr id="54287" name="Text Box 17"/>
            <p:cNvSpPr txBox="1">
              <a:spLocks noChangeArrowheads="1"/>
            </p:cNvSpPr>
            <p:nvPr/>
          </p:nvSpPr>
          <p:spPr bwMode="auto">
            <a:xfrm>
              <a:off x="3586" y="1348"/>
              <a:ext cx="1145"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r>
                <a:rPr lang="da-DK" sz="1600">
                  <a:latin typeface="Palatino Linotype" pitchFamily="18" charset="0"/>
                </a:rPr>
                <a:t>Behov/ikke-behov</a:t>
              </a:r>
            </a:p>
          </p:txBody>
        </p:sp>
        <p:sp>
          <p:nvSpPr>
            <p:cNvPr id="54288" name="Line 18"/>
            <p:cNvSpPr>
              <a:spLocks noChangeShapeType="1"/>
            </p:cNvSpPr>
            <p:nvPr/>
          </p:nvSpPr>
          <p:spPr bwMode="auto">
            <a:xfrm flipH="1">
              <a:off x="4014" y="1584"/>
              <a:ext cx="0" cy="182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da-DK"/>
            </a:p>
          </p:txBody>
        </p:sp>
      </p:grpSp>
      <p:sp>
        <p:nvSpPr>
          <p:cNvPr id="54278" name="Line 19"/>
          <p:cNvSpPr>
            <a:spLocks noChangeShapeType="1"/>
          </p:cNvSpPr>
          <p:nvPr/>
        </p:nvSpPr>
        <p:spPr bwMode="auto">
          <a:xfrm flipV="1">
            <a:off x="2843213" y="1700213"/>
            <a:ext cx="0" cy="1152525"/>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wrap="none"/>
          <a:lstStyle/>
          <a:p>
            <a:endParaRPr lang="da-DK"/>
          </a:p>
        </p:txBody>
      </p:sp>
      <p:sp>
        <p:nvSpPr>
          <p:cNvPr id="54279" name="Text Box 20"/>
          <p:cNvSpPr txBox="1">
            <a:spLocks noChangeArrowheads="1"/>
          </p:cNvSpPr>
          <p:nvPr/>
        </p:nvSpPr>
        <p:spPr bwMode="auto">
          <a:xfrm>
            <a:off x="1908175" y="855663"/>
            <a:ext cx="2447925"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da-DK" sz="2000">
                <a:latin typeface="Arial" charset="0"/>
              </a:rPr>
              <a:t>Kvalitet= Behovs-kompensation</a:t>
            </a:r>
          </a:p>
        </p:txBody>
      </p:sp>
      <p:sp>
        <p:nvSpPr>
          <p:cNvPr id="54280" name="Line 21"/>
          <p:cNvSpPr>
            <a:spLocks noChangeShapeType="1"/>
          </p:cNvSpPr>
          <p:nvPr/>
        </p:nvSpPr>
        <p:spPr bwMode="auto">
          <a:xfrm flipV="1">
            <a:off x="4787900" y="692150"/>
            <a:ext cx="0" cy="1152525"/>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wrap="none"/>
          <a:lstStyle/>
          <a:p>
            <a:endParaRPr lang="da-DK"/>
          </a:p>
        </p:txBody>
      </p:sp>
      <p:sp>
        <p:nvSpPr>
          <p:cNvPr id="54281" name="Line 22"/>
          <p:cNvSpPr>
            <a:spLocks noChangeShapeType="1"/>
          </p:cNvSpPr>
          <p:nvPr/>
        </p:nvSpPr>
        <p:spPr bwMode="auto">
          <a:xfrm flipV="1">
            <a:off x="6516688" y="1700213"/>
            <a:ext cx="0" cy="1152525"/>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wrap="none"/>
          <a:lstStyle/>
          <a:p>
            <a:endParaRPr lang="da-DK"/>
          </a:p>
        </p:txBody>
      </p:sp>
      <p:sp>
        <p:nvSpPr>
          <p:cNvPr id="54282" name="Line 23"/>
          <p:cNvSpPr>
            <a:spLocks noChangeShapeType="1"/>
          </p:cNvSpPr>
          <p:nvPr/>
        </p:nvSpPr>
        <p:spPr bwMode="auto">
          <a:xfrm flipV="1">
            <a:off x="8027988" y="620713"/>
            <a:ext cx="0" cy="1152525"/>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wrap="none"/>
          <a:lstStyle/>
          <a:p>
            <a:endParaRPr lang="da-DK"/>
          </a:p>
        </p:txBody>
      </p:sp>
      <p:sp>
        <p:nvSpPr>
          <p:cNvPr id="54283" name="Text Box 24"/>
          <p:cNvSpPr txBox="1">
            <a:spLocks noChangeArrowheads="1"/>
          </p:cNvSpPr>
          <p:nvPr/>
        </p:nvSpPr>
        <p:spPr bwMode="auto">
          <a:xfrm>
            <a:off x="3781425" y="-26988"/>
            <a:ext cx="2159000" cy="701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da-DK" sz="2000">
                <a:latin typeface="Arial" charset="0"/>
              </a:rPr>
              <a:t>Kvalitet= Leve op til velfærdsløfter</a:t>
            </a:r>
          </a:p>
        </p:txBody>
      </p:sp>
      <p:sp>
        <p:nvSpPr>
          <p:cNvPr id="54284" name="Text Box 25"/>
          <p:cNvSpPr txBox="1">
            <a:spLocks noChangeArrowheads="1"/>
          </p:cNvSpPr>
          <p:nvPr/>
        </p:nvSpPr>
        <p:spPr bwMode="auto">
          <a:xfrm>
            <a:off x="5435600" y="908050"/>
            <a:ext cx="21590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da-DK" sz="2000">
                <a:latin typeface="Arial" charset="0"/>
              </a:rPr>
              <a:t>Kvalitet= Effektivitet</a:t>
            </a:r>
          </a:p>
        </p:txBody>
      </p:sp>
      <p:sp>
        <p:nvSpPr>
          <p:cNvPr id="54285" name="Text Box 26"/>
          <p:cNvSpPr txBox="1">
            <a:spLocks noChangeArrowheads="1"/>
          </p:cNvSpPr>
          <p:nvPr/>
        </p:nvSpPr>
        <p:spPr bwMode="auto">
          <a:xfrm>
            <a:off x="6693694" y="-26988"/>
            <a:ext cx="2415381"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da-DK" sz="2000" dirty="0">
                <a:latin typeface="Arial" charset="0"/>
              </a:rPr>
              <a:t>Kvalitet</a:t>
            </a:r>
            <a:r>
              <a:rPr lang="da-DK" sz="2000" dirty="0" smtClean="0">
                <a:latin typeface="Arial" charset="0"/>
              </a:rPr>
              <a:t>= at holde sig inden for loven</a:t>
            </a:r>
            <a:endParaRPr lang="da-DK" sz="2000" dirty="0">
              <a:latin typeface="Arial" charset="0"/>
            </a:endParaRPr>
          </a:p>
        </p:txBody>
      </p:sp>
    </p:spTree>
    <p:extLst>
      <p:ext uri="{BB962C8B-B14F-4D97-AF65-F5344CB8AC3E}">
        <p14:creationId xmlns:p14="http://schemas.microsoft.com/office/powerpoint/2010/main" xmlns="" val="2136162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1187625" y="333375"/>
            <a:ext cx="6768926"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da-DK" sz="2800" dirty="0">
                <a:solidFill>
                  <a:schemeClr val="tx2"/>
                </a:solidFill>
                <a:latin typeface="Arial" charset="0"/>
              </a:rPr>
              <a:t>Kvalitet som selvstændig kode </a:t>
            </a:r>
          </a:p>
        </p:txBody>
      </p:sp>
      <p:grpSp>
        <p:nvGrpSpPr>
          <p:cNvPr id="55299" name="Group 3"/>
          <p:cNvGrpSpPr>
            <a:grpSpLocks/>
          </p:cNvGrpSpPr>
          <p:nvPr/>
        </p:nvGrpSpPr>
        <p:grpSpPr bwMode="auto">
          <a:xfrm>
            <a:off x="4500563" y="2584450"/>
            <a:ext cx="1484312" cy="3724275"/>
            <a:chOff x="1361" y="1311"/>
            <a:chExt cx="935" cy="2346"/>
          </a:xfrm>
        </p:grpSpPr>
        <p:sp>
          <p:nvSpPr>
            <p:cNvPr id="55316" name="Text Box 4"/>
            <p:cNvSpPr txBox="1">
              <a:spLocks noChangeArrowheads="1"/>
            </p:cNvSpPr>
            <p:nvPr/>
          </p:nvSpPr>
          <p:spPr bwMode="auto">
            <a:xfrm>
              <a:off x="1361" y="3407"/>
              <a:ext cx="79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r>
                <a:rPr lang="da-DK" sz="2000">
                  <a:latin typeface="Palatino Linotype" pitchFamily="18" charset="0"/>
                </a:rPr>
                <a:t>Økonomi</a:t>
              </a:r>
            </a:p>
          </p:txBody>
        </p:sp>
        <p:sp>
          <p:nvSpPr>
            <p:cNvPr id="55317" name="Text Box 5"/>
            <p:cNvSpPr txBox="1">
              <a:spLocks noChangeArrowheads="1"/>
            </p:cNvSpPr>
            <p:nvPr/>
          </p:nvSpPr>
          <p:spPr bwMode="auto">
            <a:xfrm>
              <a:off x="1467" y="1311"/>
              <a:ext cx="829"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r>
                <a:rPr lang="da-DK" sz="1600">
                  <a:latin typeface="Palatino Linotype" pitchFamily="18" charset="0"/>
                </a:rPr>
                <a:t>+/- i budget  </a:t>
              </a:r>
            </a:p>
          </p:txBody>
        </p:sp>
        <p:sp>
          <p:nvSpPr>
            <p:cNvPr id="55318" name="Line 6"/>
            <p:cNvSpPr>
              <a:spLocks noChangeShapeType="1"/>
            </p:cNvSpPr>
            <p:nvPr/>
          </p:nvSpPr>
          <p:spPr bwMode="auto">
            <a:xfrm flipH="1">
              <a:off x="1746" y="1547"/>
              <a:ext cx="0" cy="182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da-DK"/>
            </a:p>
          </p:txBody>
        </p:sp>
      </p:grpSp>
      <p:grpSp>
        <p:nvGrpSpPr>
          <p:cNvPr id="55300" name="Group 7"/>
          <p:cNvGrpSpPr>
            <a:grpSpLocks/>
          </p:cNvGrpSpPr>
          <p:nvPr/>
        </p:nvGrpSpPr>
        <p:grpSpPr bwMode="auto">
          <a:xfrm>
            <a:off x="3300413" y="1844675"/>
            <a:ext cx="1631950" cy="3724275"/>
            <a:chOff x="355" y="1402"/>
            <a:chExt cx="1028" cy="2346"/>
          </a:xfrm>
        </p:grpSpPr>
        <p:sp>
          <p:nvSpPr>
            <p:cNvPr id="55313" name="Text Box 8"/>
            <p:cNvSpPr txBox="1">
              <a:spLocks noChangeArrowheads="1"/>
            </p:cNvSpPr>
            <p:nvPr/>
          </p:nvSpPr>
          <p:spPr bwMode="auto">
            <a:xfrm>
              <a:off x="529" y="3498"/>
              <a:ext cx="58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r>
                <a:rPr lang="da-DK" sz="2000">
                  <a:latin typeface="Palatino Linotype" pitchFamily="18" charset="0"/>
                </a:rPr>
                <a:t>Politik</a:t>
              </a:r>
            </a:p>
          </p:txBody>
        </p:sp>
        <p:sp>
          <p:nvSpPr>
            <p:cNvPr id="55314" name="Text Box 9"/>
            <p:cNvSpPr txBox="1">
              <a:spLocks noChangeArrowheads="1"/>
            </p:cNvSpPr>
            <p:nvPr/>
          </p:nvSpPr>
          <p:spPr bwMode="auto">
            <a:xfrm>
              <a:off x="355" y="1402"/>
              <a:ext cx="1028"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r>
                <a:rPr lang="da-DK" sz="1600">
                  <a:latin typeface="Palatino Linotype" pitchFamily="18" charset="0"/>
                </a:rPr>
                <a:t>Magt/ikke-magt</a:t>
              </a:r>
            </a:p>
          </p:txBody>
        </p:sp>
        <p:sp>
          <p:nvSpPr>
            <p:cNvPr id="55315" name="Line 10"/>
            <p:cNvSpPr>
              <a:spLocks noChangeShapeType="1"/>
            </p:cNvSpPr>
            <p:nvPr/>
          </p:nvSpPr>
          <p:spPr bwMode="auto">
            <a:xfrm flipH="1">
              <a:off x="838" y="1638"/>
              <a:ext cx="0" cy="182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da-DK"/>
            </a:p>
          </p:txBody>
        </p:sp>
      </p:grpSp>
      <p:grpSp>
        <p:nvGrpSpPr>
          <p:cNvPr id="55301" name="Group 15"/>
          <p:cNvGrpSpPr>
            <a:grpSpLocks/>
          </p:cNvGrpSpPr>
          <p:nvPr/>
        </p:nvGrpSpPr>
        <p:grpSpPr bwMode="auto">
          <a:xfrm>
            <a:off x="6186488" y="1773238"/>
            <a:ext cx="1338262" cy="3698875"/>
            <a:chOff x="2076" y="1305"/>
            <a:chExt cx="843" cy="2330"/>
          </a:xfrm>
        </p:grpSpPr>
        <p:sp>
          <p:nvSpPr>
            <p:cNvPr id="55310" name="Text Box 16"/>
            <p:cNvSpPr txBox="1">
              <a:spLocks noChangeArrowheads="1"/>
            </p:cNvSpPr>
            <p:nvPr/>
          </p:nvSpPr>
          <p:spPr bwMode="auto">
            <a:xfrm>
              <a:off x="2076" y="1305"/>
              <a:ext cx="843"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r>
                <a:rPr lang="da-DK" sz="1600">
                  <a:latin typeface="Palatino Linotype" pitchFamily="18" charset="0"/>
                </a:rPr>
                <a:t>Rettigh./ikke</a:t>
              </a:r>
            </a:p>
          </p:txBody>
        </p:sp>
        <p:sp>
          <p:nvSpPr>
            <p:cNvPr id="55311" name="Text Box 17"/>
            <p:cNvSpPr txBox="1">
              <a:spLocks noChangeArrowheads="1"/>
            </p:cNvSpPr>
            <p:nvPr/>
          </p:nvSpPr>
          <p:spPr bwMode="auto">
            <a:xfrm>
              <a:off x="2381" y="3385"/>
              <a:ext cx="408"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r>
                <a:rPr lang="da-DK" sz="2000">
                  <a:latin typeface="Palatino Linotype" pitchFamily="18" charset="0"/>
                </a:rPr>
                <a:t>Jura</a:t>
              </a:r>
            </a:p>
          </p:txBody>
        </p:sp>
        <p:sp>
          <p:nvSpPr>
            <p:cNvPr id="55312" name="Line 18"/>
            <p:cNvSpPr>
              <a:spLocks noChangeShapeType="1"/>
            </p:cNvSpPr>
            <p:nvPr/>
          </p:nvSpPr>
          <p:spPr bwMode="auto">
            <a:xfrm flipH="1">
              <a:off x="2562" y="1541"/>
              <a:ext cx="0" cy="182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da-DK"/>
            </a:p>
          </p:txBody>
        </p:sp>
      </p:grpSp>
      <p:grpSp>
        <p:nvGrpSpPr>
          <p:cNvPr id="55302" name="Group 19"/>
          <p:cNvGrpSpPr>
            <a:grpSpLocks/>
          </p:cNvGrpSpPr>
          <p:nvPr/>
        </p:nvGrpSpPr>
        <p:grpSpPr bwMode="auto">
          <a:xfrm>
            <a:off x="7694613" y="2513013"/>
            <a:ext cx="1341437" cy="3724275"/>
            <a:chOff x="4620" y="1389"/>
            <a:chExt cx="845" cy="2346"/>
          </a:xfrm>
        </p:grpSpPr>
        <p:sp>
          <p:nvSpPr>
            <p:cNvPr id="55307" name="Text Box 20"/>
            <p:cNvSpPr txBox="1">
              <a:spLocks noChangeArrowheads="1"/>
            </p:cNvSpPr>
            <p:nvPr/>
          </p:nvSpPr>
          <p:spPr bwMode="auto">
            <a:xfrm>
              <a:off x="4704" y="3485"/>
              <a:ext cx="625"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r>
                <a:rPr lang="da-DK" sz="2000">
                  <a:latin typeface="Palatino Linotype" pitchFamily="18" charset="0"/>
                </a:rPr>
                <a:t>Service</a:t>
              </a:r>
            </a:p>
          </p:txBody>
        </p:sp>
        <p:sp>
          <p:nvSpPr>
            <p:cNvPr id="55308" name="Line 21"/>
            <p:cNvSpPr>
              <a:spLocks noChangeShapeType="1"/>
            </p:cNvSpPr>
            <p:nvPr/>
          </p:nvSpPr>
          <p:spPr bwMode="auto">
            <a:xfrm>
              <a:off x="5027" y="1625"/>
              <a:ext cx="2" cy="187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da-DK"/>
            </a:p>
          </p:txBody>
        </p:sp>
        <p:sp>
          <p:nvSpPr>
            <p:cNvPr id="55309" name="Text Box 22"/>
            <p:cNvSpPr txBox="1">
              <a:spLocks noChangeArrowheads="1"/>
            </p:cNvSpPr>
            <p:nvPr/>
          </p:nvSpPr>
          <p:spPr bwMode="auto">
            <a:xfrm>
              <a:off x="4620" y="1389"/>
              <a:ext cx="845"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r>
                <a:rPr lang="da-DK" sz="1600">
                  <a:latin typeface="Palatino Linotype" pitchFamily="18" charset="0"/>
                </a:rPr>
                <a:t>Kvalitet/ikke</a:t>
              </a:r>
            </a:p>
          </p:txBody>
        </p:sp>
      </p:grpSp>
      <p:grpSp>
        <p:nvGrpSpPr>
          <p:cNvPr id="55303" name="Group 23"/>
          <p:cNvGrpSpPr>
            <a:grpSpLocks/>
          </p:cNvGrpSpPr>
          <p:nvPr/>
        </p:nvGrpSpPr>
        <p:grpSpPr bwMode="auto">
          <a:xfrm>
            <a:off x="2033588" y="2584450"/>
            <a:ext cx="1817687" cy="3724275"/>
            <a:chOff x="3586" y="1348"/>
            <a:chExt cx="1145" cy="2346"/>
          </a:xfrm>
        </p:grpSpPr>
        <p:sp>
          <p:nvSpPr>
            <p:cNvPr id="55304" name="Text Box 24"/>
            <p:cNvSpPr txBox="1">
              <a:spLocks noChangeArrowheads="1"/>
            </p:cNvSpPr>
            <p:nvPr/>
          </p:nvSpPr>
          <p:spPr bwMode="auto">
            <a:xfrm>
              <a:off x="3651" y="3444"/>
              <a:ext cx="69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r>
                <a:rPr lang="da-DK" sz="2000">
                  <a:latin typeface="Palatino Linotype" pitchFamily="18" charset="0"/>
                </a:rPr>
                <a:t>Omsorg</a:t>
              </a:r>
            </a:p>
          </p:txBody>
        </p:sp>
        <p:sp>
          <p:nvSpPr>
            <p:cNvPr id="55305" name="Text Box 25"/>
            <p:cNvSpPr txBox="1">
              <a:spLocks noChangeArrowheads="1"/>
            </p:cNvSpPr>
            <p:nvPr/>
          </p:nvSpPr>
          <p:spPr bwMode="auto">
            <a:xfrm>
              <a:off x="3586" y="1348"/>
              <a:ext cx="1145"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r>
                <a:rPr lang="da-DK" sz="1600">
                  <a:latin typeface="Palatino Linotype" pitchFamily="18" charset="0"/>
                </a:rPr>
                <a:t>Behov/ikke-behov</a:t>
              </a:r>
            </a:p>
          </p:txBody>
        </p:sp>
        <p:sp>
          <p:nvSpPr>
            <p:cNvPr id="55306" name="Line 26"/>
            <p:cNvSpPr>
              <a:spLocks noChangeShapeType="1"/>
            </p:cNvSpPr>
            <p:nvPr/>
          </p:nvSpPr>
          <p:spPr bwMode="auto">
            <a:xfrm flipH="1">
              <a:off x="4014" y="1584"/>
              <a:ext cx="0" cy="182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da-DK"/>
            </a:p>
          </p:txBody>
        </p:sp>
      </p:grpSp>
    </p:spTree>
    <p:extLst>
      <p:ext uri="{BB962C8B-B14F-4D97-AF65-F5344CB8AC3E}">
        <p14:creationId xmlns:p14="http://schemas.microsoft.com/office/powerpoint/2010/main" xmlns="" val="2152549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3347864" y="1988840"/>
            <a:ext cx="4608512" cy="3600450"/>
          </a:xfrm>
          <a:prstGeom prst="rect">
            <a:avLst/>
          </a:prstGeom>
          <a:noFill/>
          <a:ln w="9525">
            <a:noFill/>
            <a:miter lim="800000"/>
            <a:headEnd/>
            <a:tailEnd/>
          </a:ln>
        </p:spPr>
        <p:txBody>
          <a:bodyPr anchor="ctr"/>
          <a:lstStyle/>
          <a:p>
            <a:pPr marL="533400" indent="-533400" eaLnBrk="0" hangingPunct="0">
              <a:lnSpc>
                <a:spcPct val="115000"/>
              </a:lnSpc>
              <a:spcBef>
                <a:spcPct val="140000"/>
              </a:spcBef>
              <a:buFontTx/>
              <a:buChar char="•"/>
              <a:defRPr/>
            </a:pPr>
            <a:r>
              <a:rPr lang="da-DK" sz="2000" dirty="0">
                <a:latin typeface="+mn-lt"/>
              </a:rPr>
              <a:t>At levere en vare </a:t>
            </a:r>
          </a:p>
          <a:p>
            <a:pPr marL="533400" indent="-533400" eaLnBrk="0" hangingPunct="0">
              <a:lnSpc>
                <a:spcPct val="115000"/>
              </a:lnSpc>
              <a:spcBef>
                <a:spcPct val="140000"/>
              </a:spcBef>
              <a:buFontTx/>
              <a:buChar char="•"/>
              <a:defRPr/>
            </a:pPr>
            <a:r>
              <a:rPr lang="da-DK" sz="2000" dirty="0">
                <a:latin typeface="+mn-lt"/>
              </a:rPr>
              <a:t>At leve op til forventninger </a:t>
            </a:r>
          </a:p>
          <a:p>
            <a:pPr marL="533400" indent="-533400" eaLnBrk="0" hangingPunct="0">
              <a:lnSpc>
                <a:spcPct val="115000"/>
              </a:lnSpc>
              <a:spcBef>
                <a:spcPct val="140000"/>
              </a:spcBef>
              <a:buFontTx/>
              <a:buChar char="•"/>
              <a:defRPr/>
            </a:pPr>
            <a:r>
              <a:rPr lang="da-DK" sz="2000" dirty="0">
                <a:latin typeface="+mn-lt"/>
              </a:rPr>
              <a:t>At følge en faglighed </a:t>
            </a:r>
          </a:p>
          <a:p>
            <a:pPr marL="533400" indent="-533400" eaLnBrk="0" hangingPunct="0">
              <a:lnSpc>
                <a:spcPct val="115000"/>
              </a:lnSpc>
              <a:spcBef>
                <a:spcPct val="140000"/>
              </a:spcBef>
              <a:buFontTx/>
              <a:buChar char="•"/>
              <a:defRPr/>
            </a:pPr>
            <a:r>
              <a:rPr lang="da-DK" sz="2000" dirty="0">
                <a:latin typeface="+mn-lt"/>
              </a:rPr>
              <a:t>At holde standarder </a:t>
            </a:r>
          </a:p>
          <a:p>
            <a:pPr marL="533400" indent="-533400" eaLnBrk="0" hangingPunct="0">
              <a:lnSpc>
                <a:spcPct val="115000"/>
              </a:lnSpc>
              <a:spcBef>
                <a:spcPct val="140000"/>
              </a:spcBef>
              <a:buFontTx/>
              <a:buChar char="•"/>
              <a:defRPr/>
            </a:pPr>
            <a:r>
              <a:rPr lang="da-DK" sz="2000" dirty="0">
                <a:latin typeface="+mn-lt"/>
              </a:rPr>
              <a:t>At indgå i en dialog om en </a:t>
            </a:r>
            <a:r>
              <a:rPr lang="da-DK" sz="2000" dirty="0" smtClean="0">
                <a:latin typeface="+mn-lt"/>
              </a:rPr>
              <a:t>vare</a:t>
            </a:r>
          </a:p>
          <a:p>
            <a:pPr marL="533400" indent="-533400" eaLnBrk="0" hangingPunct="0">
              <a:lnSpc>
                <a:spcPct val="115000"/>
              </a:lnSpc>
              <a:spcBef>
                <a:spcPct val="140000"/>
              </a:spcBef>
              <a:buFontTx/>
              <a:buChar char="•"/>
              <a:defRPr/>
            </a:pPr>
            <a:r>
              <a:rPr lang="da-DK" sz="2000" dirty="0" smtClean="0">
                <a:latin typeface="+mn-lt"/>
              </a:rPr>
              <a:t>At undgå enkeltsager</a:t>
            </a:r>
            <a:endParaRPr lang="da-DK" sz="2000" dirty="0">
              <a:latin typeface="+mn-lt"/>
            </a:endParaRPr>
          </a:p>
        </p:txBody>
      </p:sp>
      <p:sp>
        <p:nvSpPr>
          <p:cNvPr id="36869" name="Tekstboks 6"/>
          <p:cNvSpPr txBox="1">
            <a:spLocks noChangeArrowheads="1"/>
          </p:cNvSpPr>
          <p:nvPr/>
        </p:nvSpPr>
        <p:spPr bwMode="auto">
          <a:xfrm>
            <a:off x="395536" y="622429"/>
            <a:ext cx="568863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da-DK" dirty="0"/>
              <a:t>Kvalificering af produkt</a:t>
            </a:r>
          </a:p>
        </p:txBody>
      </p:sp>
    </p:spTree>
    <p:extLst>
      <p:ext uri="{BB962C8B-B14F-4D97-AF65-F5344CB8AC3E}">
        <p14:creationId xmlns:p14="http://schemas.microsoft.com/office/powerpoint/2010/main" xmlns="" val="35736527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43608" y="1988840"/>
            <a:ext cx="7776864" cy="1655589"/>
          </a:xfrm>
          <a:prstGeom prst="rect">
            <a:avLst/>
          </a:prstGeom>
          <a:noFill/>
          <a:ln w="9525">
            <a:noFill/>
            <a:miter lim="800000"/>
            <a:headEnd/>
            <a:tailEnd/>
          </a:ln>
        </p:spPr>
        <p:txBody>
          <a:bodyPr lIns="0" tIns="0" rIns="0" bIns="0"/>
          <a:lstStyle/>
          <a:p>
            <a:pPr marL="342900" indent="-342900">
              <a:spcBef>
                <a:spcPts val="600"/>
              </a:spcBef>
              <a:buClr>
                <a:schemeClr val="tx2"/>
              </a:buCl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6000" kern="0" dirty="0" err="1" smtClean="0">
                <a:latin typeface="Palatino Linotype" pitchFamily="18" charset="0"/>
              </a:rPr>
              <a:t>Oplevelses-økonomi</a:t>
            </a:r>
            <a:endParaRPr lang="en-GB" sz="6000" kern="0" dirty="0">
              <a:latin typeface="Palatino Linotype" pitchFamily="18" charset="0"/>
            </a:endParaRPr>
          </a:p>
          <a:p>
            <a:pPr marL="342900" indent="-342900" algn="just">
              <a:spcBef>
                <a:spcPts val="600"/>
              </a:spcBef>
              <a:buClr>
                <a:schemeClr val="tx2"/>
              </a:buClr>
              <a:buFontTx/>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000" kern="0" dirty="0">
              <a:latin typeface="Palatino Linotype" pitchFamily="18" charset="0"/>
            </a:endParaRPr>
          </a:p>
        </p:txBody>
      </p:sp>
    </p:spTree>
    <p:extLst>
      <p:ext uri="{BB962C8B-B14F-4D97-AF65-F5344CB8AC3E}">
        <p14:creationId xmlns:p14="http://schemas.microsoft.com/office/powerpoint/2010/main" xmlns="" val="359363218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idx="4294967295"/>
          </p:nvPr>
        </p:nvSpPr>
        <p:spPr>
          <a:xfrm>
            <a:off x="107504" y="620043"/>
            <a:ext cx="6464300" cy="720725"/>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i="0" dirty="0" err="1" smtClean="0"/>
              <a:t>Kampe</a:t>
            </a:r>
            <a:r>
              <a:rPr lang="en-GB" sz="3600" i="0" dirty="0" smtClean="0"/>
              <a:t> </a:t>
            </a:r>
            <a:r>
              <a:rPr lang="en-GB" sz="3600" i="0" dirty="0" err="1" smtClean="0"/>
              <a:t>om</a:t>
            </a:r>
            <a:r>
              <a:rPr lang="en-GB" sz="3600" i="0" dirty="0" smtClean="0"/>
              <a:t> </a:t>
            </a:r>
            <a:r>
              <a:rPr lang="en-GB" sz="3600" i="0" dirty="0" err="1" smtClean="0"/>
              <a:t>opmærksomhed</a:t>
            </a:r>
            <a:endParaRPr lang="en-GB" sz="3600" i="0" dirty="0" smtClean="0"/>
          </a:p>
        </p:txBody>
      </p:sp>
      <p:sp>
        <p:nvSpPr>
          <p:cNvPr id="5" name="Rectangle 2"/>
          <p:cNvSpPr txBox="1">
            <a:spLocks noChangeArrowheads="1"/>
          </p:cNvSpPr>
          <p:nvPr/>
        </p:nvSpPr>
        <p:spPr bwMode="auto">
          <a:xfrm>
            <a:off x="1936204" y="2348880"/>
            <a:ext cx="5372100" cy="2087563"/>
          </a:xfrm>
          <a:prstGeom prst="rect">
            <a:avLst/>
          </a:prstGeom>
          <a:noFill/>
          <a:ln w="9525">
            <a:noFill/>
            <a:miter lim="800000"/>
            <a:headEnd/>
            <a:tailEnd/>
          </a:ln>
        </p:spPr>
        <p:txBody>
          <a:bodyPr lIns="0" tIns="0" rIns="0" bIns="0"/>
          <a:lstStyle/>
          <a:p>
            <a:pPr marL="342900" indent="-342900">
              <a:spcBef>
                <a:spcPct val="20000"/>
              </a:spcBef>
              <a:buClr>
                <a:schemeClr val="tx2"/>
              </a:buCl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200" kern="0" dirty="0">
              <a:latin typeface="+mn-lt"/>
            </a:endParaRPr>
          </a:p>
          <a:p>
            <a:pPr marL="342900" indent="-342900">
              <a:spcBef>
                <a:spcPct val="20000"/>
              </a:spcBef>
              <a:buClr>
                <a:schemeClr val="tx2"/>
              </a:buCl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latin typeface="Palatino Linotype" pitchFamily="18" charset="0"/>
              </a:rPr>
              <a:t>“Attaching/detaching consumers from rival products and rival companies „is the mainspring of competition”</a:t>
            </a:r>
          </a:p>
          <a:p>
            <a:pPr marL="342900" indent="-342900" algn="r">
              <a:spcBef>
                <a:spcPct val="20000"/>
              </a:spcBef>
              <a:buClr>
                <a:schemeClr val="tx2"/>
              </a:buCl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latin typeface="Palatino Linotype" pitchFamily="18" charset="0"/>
              </a:rPr>
              <a:t> (</a:t>
            </a:r>
            <a:r>
              <a:rPr lang="en-GB" sz="2000" kern="0" dirty="0" err="1">
                <a:latin typeface="Palatino Linotype" pitchFamily="18" charset="0"/>
              </a:rPr>
              <a:t>Callon</a:t>
            </a:r>
            <a:r>
              <a:rPr lang="en-GB" sz="2000" kern="0" dirty="0">
                <a:latin typeface="Palatino Linotype" pitchFamily="18" charset="0"/>
              </a:rPr>
              <a:t> et al</a:t>
            </a:r>
            <a:r>
              <a:rPr lang="en-GB" sz="2000" kern="0" dirty="0" smtClean="0">
                <a:latin typeface="Palatino Linotype" pitchFamily="18" charset="0"/>
              </a:rPr>
              <a:t>.)</a:t>
            </a:r>
            <a:r>
              <a:rPr lang="ar-SA" sz="2000" kern="0" dirty="0">
                <a:latin typeface="Palatino Linotype" pitchFamily="18" charset="0"/>
                <a:cs typeface="Arial" pitchFamily="34" charset="0"/>
              </a:rPr>
              <a:t>‏</a:t>
            </a:r>
            <a:endParaRPr lang="en-GB" sz="2000" kern="0" dirty="0">
              <a:latin typeface="Palatino Linotype" pitchFamily="18" charset="0"/>
            </a:endParaRPr>
          </a:p>
          <a:p>
            <a:pPr marL="342900" indent="-342900">
              <a:spcBef>
                <a:spcPct val="20000"/>
              </a:spcBef>
              <a:buClr>
                <a:schemeClr val="tx2"/>
              </a:buClr>
              <a:buFontTx/>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200" kern="0" dirty="0">
              <a:latin typeface="+mn-lt"/>
            </a:endParaRPr>
          </a:p>
          <a:p>
            <a:pPr marL="342900" indent="-342900" algn="just">
              <a:spcBef>
                <a:spcPct val="20000"/>
              </a:spcBef>
              <a:buClr>
                <a:schemeClr val="tx2"/>
              </a:buCl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200" kern="0" dirty="0">
              <a:latin typeface="+mn-lt"/>
            </a:endParaRPr>
          </a:p>
        </p:txBody>
      </p:sp>
    </p:spTree>
    <p:extLst>
      <p:ext uri="{BB962C8B-B14F-4D97-AF65-F5344CB8AC3E}">
        <p14:creationId xmlns:p14="http://schemas.microsoft.com/office/powerpoint/2010/main" xmlns="" val="2205737563"/>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Pladsholder til indhold 2"/>
          <p:cNvSpPr>
            <a:spLocks noGrp="1"/>
          </p:cNvSpPr>
          <p:nvPr>
            <p:ph idx="1"/>
          </p:nvPr>
        </p:nvSpPr>
        <p:spPr>
          <a:xfrm>
            <a:off x="142844" y="3010751"/>
            <a:ext cx="2857520" cy="3730617"/>
          </a:xfrm>
        </p:spPr>
        <p:style>
          <a:lnRef idx="1">
            <a:schemeClr val="accent4"/>
          </a:lnRef>
          <a:fillRef idx="2">
            <a:schemeClr val="accent4"/>
          </a:fillRef>
          <a:effectRef idx="1">
            <a:schemeClr val="accent4"/>
          </a:effectRef>
          <a:fontRef idx="minor">
            <a:schemeClr val="dk1"/>
          </a:fontRef>
        </p:style>
        <p:txBody>
          <a:bodyPr lIns="0" rIns="576000" rtlCol="0" anchor="ctr">
            <a:normAutofit/>
          </a:bodyPr>
          <a:lstStyle/>
          <a:p>
            <a:pPr marL="720000" fontAlgn="auto">
              <a:lnSpc>
                <a:spcPct val="150000"/>
              </a:lnSpc>
              <a:spcAft>
                <a:spcPts val="0"/>
              </a:spcAft>
              <a:buFont typeface="Arial" pitchFamily="34" charset="0"/>
              <a:buChar char="•"/>
              <a:defRPr/>
            </a:pPr>
            <a:r>
              <a:rPr lang="da-DK" sz="2000" dirty="0" err="1" smtClean="0"/>
              <a:t>ZuZU-pets</a:t>
            </a:r>
            <a:endParaRPr lang="da-DK" sz="2000" dirty="0" smtClean="0"/>
          </a:p>
          <a:p>
            <a:pPr marL="720000" fontAlgn="auto">
              <a:lnSpc>
                <a:spcPct val="150000"/>
              </a:lnSpc>
              <a:spcAft>
                <a:spcPts val="0"/>
              </a:spcAft>
              <a:buFont typeface="Arial" pitchFamily="34" charset="0"/>
              <a:buChar char="•"/>
              <a:defRPr/>
            </a:pPr>
            <a:r>
              <a:rPr lang="da-DK" sz="2000" dirty="0" smtClean="0"/>
              <a:t>Little </a:t>
            </a:r>
            <a:r>
              <a:rPr lang="da-DK" sz="2000" dirty="0" err="1" smtClean="0"/>
              <a:t>petshop</a:t>
            </a:r>
            <a:endParaRPr lang="da-DK" sz="2000" dirty="0" smtClean="0"/>
          </a:p>
          <a:p>
            <a:pPr marL="720000" fontAlgn="auto">
              <a:lnSpc>
                <a:spcPct val="150000"/>
              </a:lnSpc>
              <a:spcAft>
                <a:spcPts val="0"/>
              </a:spcAft>
              <a:buFont typeface="Arial" pitchFamily="34" charset="0"/>
              <a:buChar char="•"/>
              <a:defRPr/>
            </a:pPr>
            <a:r>
              <a:rPr lang="da-DK" sz="2000" dirty="0" err="1" smtClean="0"/>
              <a:t>Build-a-bear</a:t>
            </a:r>
            <a:endParaRPr lang="da-DK" sz="2000" dirty="0" smtClean="0"/>
          </a:p>
          <a:p>
            <a:pPr marL="720000" fontAlgn="auto">
              <a:lnSpc>
                <a:spcPct val="150000"/>
              </a:lnSpc>
              <a:spcAft>
                <a:spcPts val="0"/>
              </a:spcAft>
              <a:buFont typeface="Arial" pitchFamily="34" charset="0"/>
              <a:buChar char="•"/>
              <a:defRPr/>
            </a:pPr>
            <a:r>
              <a:rPr lang="da-DK" sz="2000" dirty="0" smtClean="0"/>
              <a:t>Armbånd med vedhæng</a:t>
            </a:r>
          </a:p>
        </p:txBody>
      </p:sp>
      <p:sp>
        <p:nvSpPr>
          <p:cNvPr id="5" name="Titel 1"/>
          <p:cNvSpPr>
            <a:spLocks noGrp="1"/>
          </p:cNvSpPr>
          <p:nvPr>
            <p:ph type="title"/>
          </p:nvPr>
        </p:nvSpPr>
        <p:spPr>
          <a:xfrm>
            <a:off x="3526080" y="44624"/>
            <a:ext cx="6158488" cy="1143000"/>
          </a:xfrm>
        </p:spPr>
        <p:txBody>
          <a:bodyPr>
            <a:normAutofit/>
          </a:bodyPr>
          <a:lstStyle/>
          <a:p>
            <a:r>
              <a:rPr lang="da-DK" dirty="0" smtClean="0">
                <a:latin typeface="Times New Roman" pitchFamily="18" charset="0"/>
                <a:cs typeface="Times New Roman" pitchFamily="18" charset="0"/>
              </a:rPr>
              <a:t>Ting at begære</a:t>
            </a:r>
            <a:endParaRPr lang="da-DK" dirty="0">
              <a:latin typeface="Times New Roman" pitchFamily="18" charset="0"/>
              <a:cs typeface="Times New Roman" pitchFamily="18" charset="0"/>
            </a:endParaRPr>
          </a:p>
        </p:txBody>
      </p:sp>
      <p:sp>
        <p:nvSpPr>
          <p:cNvPr id="6" name="Pladsholder til indhold 2"/>
          <p:cNvSpPr txBox="1">
            <a:spLocks/>
          </p:cNvSpPr>
          <p:nvPr/>
        </p:nvSpPr>
        <p:spPr>
          <a:xfrm>
            <a:off x="6143636" y="1341457"/>
            <a:ext cx="2857520" cy="3730617"/>
          </a:xfrm>
          <a:prstGeom prst="rect">
            <a:avLst/>
          </a:prstGeom>
        </p:spPr>
        <p:style>
          <a:lnRef idx="1">
            <a:schemeClr val="accent6"/>
          </a:lnRef>
          <a:fillRef idx="2">
            <a:schemeClr val="accent6"/>
          </a:fillRef>
          <a:effectRef idx="1">
            <a:schemeClr val="accent6"/>
          </a:effectRef>
          <a:fontRef idx="minor">
            <a:schemeClr val="dk1"/>
          </a:fontRef>
        </p:style>
        <p:txBody>
          <a:bodyPr vert="horz" lIns="0" tIns="45720" rIns="576000" bIns="45720" rtlCol="0" anchor="ctr">
            <a:normAutofit/>
          </a:bodyPr>
          <a:lstStyle/>
          <a:p>
            <a:pPr marL="7200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da-DK" sz="2000" b="0" i="0" u="none" strike="noStrike" kern="1200" cap="none" spc="0" normalizeH="0" baseline="0" noProof="0" dirty="0" err="1" smtClean="0">
                <a:ln>
                  <a:noFill/>
                </a:ln>
                <a:solidFill>
                  <a:schemeClr val="dk1"/>
                </a:solidFill>
                <a:effectLst/>
                <a:uLnTx/>
                <a:uFillTx/>
                <a:latin typeface="+mn-lt"/>
                <a:ea typeface="+mn-ea"/>
                <a:cs typeface="+mn-cs"/>
              </a:rPr>
              <a:t>Bagugan</a:t>
            </a:r>
            <a:endParaRPr lang="da-DK" sz="2000" dirty="0" smtClean="0"/>
          </a:p>
          <a:p>
            <a:pPr marL="7200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da-DK" sz="2000" b="0" i="0" u="none" strike="noStrike" kern="1200" cap="none" spc="0" normalizeH="0" baseline="0" noProof="0" dirty="0" err="1" smtClean="0">
                <a:ln>
                  <a:noFill/>
                </a:ln>
                <a:solidFill>
                  <a:schemeClr val="dk1"/>
                </a:solidFill>
                <a:effectLst/>
                <a:uLnTx/>
                <a:uFillTx/>
                <a:latin typeface="+mn-lt"/>
                <a:ea typeface="+mn-ea"/>
                <a:cs typeface="+mn-cs"/>
              </a:rPr>
              <a:t>Gormiti</a:t>
            </a:r>
            <a:r>
              <a:rPr kumimoji="0" lang="da-DK" sz="2000" b="0" i="0" u="none" strike="noStrike" kern="1200" cap="none" spc="0" normalizeH="0" baseline="0" noProof="0" dirty="0" smtClean="0">
                <a:ln>
                  <a:noFill/>
                </a:ln>
                <a:solidFill>
                  <a:schemeClr val="dk1"/>
                </a:solidFill>
                <a:effectLst/>
                <a:uLnTx/>
                <a:uFillTx/>
                <a:latin typeface="+mn-lt"/>
                <a:ea typeface="+mn-ea"/>
                <a:cs typeface="+mn-cs"/>
              </a:rPr>
              <a:t> </a:t>
            </a:r>
          </a:p>
          <a:p>
            <a:pPr marL="7200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da-DK" sz="2000" b="0" i="0" u="none" strike="noStrike" kern="1200" cap="none" spc="0" normalizeH="0" baseline="0" noProof="0" dirty="0" smtClean="0">
                <a:ln>
                  <a:noFill/>
                </a:ln>
                <a:solidFill>
                  <a:schemeClr val="dk1"/>
                </a:solidFill>
                <a:effectLst/>
                <a:uLnTx/>
                <a:uFillTx/>
                <a:latin typeface="+mn-lt"/>
                <a:ea typeface="+mn-ea"/>
                <a:cs typeface="+mn-cs"/>
              </a:rPr>
              <a:t>Lego</a:t>
            </a:r>
          </a:p>
        </p:txBody>
      </p:sp>
      <p:pic>
        <p:nvPicPr>
          <p:cNvPr id="22530" name="Picture 2" descr="Gormiti!">
            <a:hlinkClick r:id="rId2"/>
          </p:cNvPr>
          <p:cNvPicPr>
            <a:picLocks noChangeAspect="1" noChangeArrowheads="1"/>
          </p:cNvPicPr>
          <p:nvPr/>
        </p:nvPicPr>
        <p:blipFill>
          <a:blip r:embed="rId3" cstate="print"/>
          <a:srcRect/>
          <a:stretch>
            <a:fillRect/>
          </a:stretch>
        </p:blipFill>
        <p:spPr bwMode="auto">
          <a:xfrm>
            <a:off x="7408118" y="5257006"/>
            <a:ext cx="1340346" cy="1340346"/>
          </a:xfrm>
          <a:prstGeom prst="rect">
            <a:avLst/>
          </a:prstGeom>
          <a:noFill/>
        </p:spPr>
      </p:pic>
      <p:pic>
        <p:nvPicPr>
          <p:cNvPr id="22532" name="Picture 4" descr="Littlest petshop, Littlest Petshop søger ny familie. Vi er"/>
          <p:cNvPicPr>
            <a:picLocks noChangeAspect="1" noChangeArrowheads="1"/>
          </p:cNvPicPr>
          <p:nvPr/>
        </p:nvPicPr>
        <p:blipFill>
          <a:blip r:embed="rId4" cstate="print"/>
          <a:srcRect/>
          <a:stretch>
            <a:fillRect/>
          </a:stretch>
        </p:blipFill>
        <p:spPr bwMode="auto">
          <a:xfrm>
            <a:off x="210751" y="106660"/>
            <a:ext cx="4073217" cy="3394348"/>
          </a:xfrm>
          <a:prstGeom prst="rect">
            <a:avLst/>
          </a:prstGeom>
          <a:noFill/>
        </p:spPr>
      </p:pic>
    </p:spTree>
    <p:extLst>
      <p:ext uri="{BB962C8B-B14F-4D97-AF65-F5344CB8AC3E}">
        <p14:creationId xmlns:p14="http://schemas.microsoft.com/office/powerpoint/2010/main" xmlns="" val="29865793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539552" y="822191"/>
            <a:ext cx="4680520"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just" eaLnBrk="1" hangingPunct="1"/>
            <a:r>
              <a:rPr lang="da-DK" sz="2000" dirty="0" smtClean="0">
                <a:latin typeface="Palatino Linotype" pitchFamily="18" charset="0"/>
              </a:rPr>
              <a:t>Hvilke rammer for </a:t>
            </a:r>
            <a:r>
              <a:rPr lang="da-DK" sz="2000" dirty="0">
                <a:latin typeface="Palatino Linotype" pitchFamily="18" charset="0"/>
              </a:rPr>
              <a:t>en ny </a:t>
            </a:r>
            <a:r>
              <a:rPr lang="da-DK" sz="2000" dirty="0" smtClean="0">
                <a:latin typeface="Palatino Linotype" pitchFamily="18" charset="0"/>
              </a:rPr>
              <a:t>serviceøkonomi/velfærdstankegang?</a:t>
            </a:r>
          </a:p>
          <a:p>
            <a:pPr algn="just" eaLnBrk="1" hangingPunct="1"/>
            <a:endParaRPr lang="da-DK" sz="2000" dirty="0" smtClean="0">
              <a:latin typeface="Palatino Linotype" pitchFamily="18" charset="0"/>
            </a:endParaRPr>
          </a:p>
          <a:p>
            <a:pPr algn="just" eaLnBrk="1" hangingPunct="1"/>
            <a:endParaRPr lang="da-DK" sz="2000" dirty="0">
              <a:latin typeface="Palatino Linotype" pitchFamily="18" charset="0"/>
            </a:endParaRPr>
          </a:p>
          <a:p>
            <a:pPr algn="just" eaLnBrk="1" hangingPunct="1"/>
            <a:endParaRPr lang="da-DK" sz="2000" dirty="0" smtClean="0">
              <a:latin typeface="Palatino Linotype" pitchFamily="18" charset="0"/>
            </a:endParaRPr>
          </a:p>
          <a:p>
            <a:pPr algn="just" eaLnBrk="1" hangingPunct="1"/>
            <a:r>
              <a:rPr lang="da-DK" sz="2000" dirty="0" smtClean="0">
                <a:latin typeface="Palatino Linotype" pitchFamily="18" charset="0"/>
              </a:rPr>
              <a:t> </a:t>
            </a:r>
          </a:p>
          <a:p>
            <a:pPr algn="just" eaLnBrk="1" hangingPunct="1"/>
            <a:endParaRPr lang="da-DK" sz="2000" dirty="0">
              <a:latin typeface="Palatino Linotype" pitchFamily="18" charset="0"/>
            </a:endParaRPr>
          </a:p>
        </p:txBody>
      </p:sp>
      <p:sp>
        <p:nvSpPr>
          <p:cNvPr id="2" name="Opadbøjet pil 1"/>
          <p:cNvSpPr/>
          <p:nvPr/>
        </p:nvSpPr>
        <p:spPr>
          <a:xfrm rot="5400000">
            <a:off x="2204991" y="1835570"/>
            <a:ext cx="504056" cy="37854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xt Box 4"/>
          <p:cNvSpPr txBox="1">
            <a:spLocks noChangeArrowheads="1"/>
          </p:cNvSpPr>
          <p:nvPr/>
        </p:nvSpPr>
        <p:spPr bwMode="auto">
          <a:xfrm>
            <a:off x="2852192" y="2033553"/>
            <a:ext cx="5536232"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da-DK" sz="2000" dirty="0" smtClean="0">
                <a:latin typeface="Palatino Linotype" pitchFamily="18" charset="0"/>
              </a:rPr>
              <a:t>Kort sagt: Hvordan ser den bagvedliggende fortælling ud  </a:t>
            </a:r>
          </a:p>
          <a:p>
            <a:pPr algn="just" eaLnBrk="1" hangingPunct="1"/>
            <a:r>
              <a:rPr lang="da-DK" sz="2000" dirty="0" smtClean="0">
                <a:latin typeface="Palatino Linotype" pitchFamily="18" charset="0"/>
              </a:rPr>
              <a:t> </a:t>
            </a:r>
          </a:p>
          <a:p>
            <a:pPr algn="just" eaLnBrk="1" hangingPunct="1"/>
            <a:endParaRPr lang="da-DK" sz="2000" dirty="0">
              <a:latin typeface="Palatino Linotype" pitchFamily="18" charset="0"/>
            </a:endParaRPr>
          </a:p>
        </p:txBody>
      </p:sp>
    </p:spTree>
    <p:extLst>
      <p:ext uri="{BB962C8B-B14F-4D97-AF65-F5344CB8AC3E}">
        <p14:creationId xmlns:p14="http://schemas.microsoft.com/office/powerpoint/2010/main" xmlns="" val="20815828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539552" y="822191"/>
            <a:ext cx="4680520"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just" eaLnBrk="1" hangingPunct="1"/>
            <a:r>
              <a:rPr lang="da-DK" sz="2000" dirty="0" smtClean="0">
                <a:latin typeface="Palatino Linotype" pitchFamily="18" charset="0"/>
              </a:rPr>
              <a:t>Hvilke rammer for </a:t>
            </a:r>
            <a:r>
              <a:rPr lang="da-DK" sz="2000" dirty="0">
                <a:latin typeface="Palatino Linotype" pitchFamily="18" charset="0"/>
              </a:rPr>
              <a:t>en ny </a:t>
            </a:r>
            <a:r>
              <a:rPr lang="da-DK" sz="2000" dirty="0" smtClean="0">
                <a:latin typeface="Palatino Linotype" pitchFamily="18" charset="0"/>
              </a:rPr>
              <a:t>serviceøkonomi/velfærdstankegang?</a:t>
            </a:r>
          </a:p>
          <a:p>
            <a:pPr algn="just" eaLnBrk="1" hangingPunct="1"/>
            <a:endParaRPr lang="da-DK" sz="2000" dirty="0" smtClean="0">
              <a:latin typeface="Palatino Linotype" pitchFamily="18" charset="0"/>
            </a:endParaRPr>
          </a:p>
          <a:p>
            <a:pPr algn="just" eaLnBrk="1" hangingPunct="1"/>
            <a:endParaRPr lang="da-DK" sz="2000" dirty="0">
              <a:latin typeface="Palatino Linotype" pitchFamily="18" charset="0"/>
            </a:endParaRPr>
          </a:p>
          <a:p>
            <a:pPr algn="just" eaLnBrk="1" hangingPunct="1"/>
            <a:endParaRPr lang="da-DK" sz="2000" dirty="0" smtClean="0">
              <a:latin typeface="Palatino Linotype" pitchFamily="18" charset="0"/>
            </a:endParaRPr>
          </a:p>
          <a:p>
            <a:pPr algn="just" eaLnBrk="1" hangingPunct="1"/>
            <a:r>
              <a:rPr lang="da-DK" sz="2000" dirty="0" smtClean="0">
                <a:latin typeface="Palatino Linotype" pitchFamily="18" charset="0"/>
              </a:rPr>
              <a:t> </a:t>
            </a:r>
          </a:p>
          <a:p>
            <a:pPr algn="just" eaLnBrk="1" hangingPunct="1"/>
            <a:endParaRPr lang="da-DK" sz="2000" dirty="0">
              <a:latin typeface="Palatino Linotype" pitchFamily="18" charset="0"/>
            </a:endParaRPr>
          </a:p>
        </p:txBody>
      </p:sp>
      <p:sp>
        <p:nvSpPr>
          <p:cNvPr id="2" name="Opadbøjet pil 1"/>
          <p:cNvSpPr/>
          <p:nvPr/>
        </p:nvSpPr>
        <p:spPr>
          <a:xfrm rot="5400000">
            <a:off x="2204991" y="1835570"/>
            <a:ext cx="504056" cy="37854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xt Box 4"/>
          <p:cNvSpPr txBox="1">
            <a:spLocks noChangeArrowheads="1"/>
          </p:cNvSpPr>
          <p:nvPr/>
        </p:nvSpPr>
        <p:spPr bwMode="auto">
          <a:xfrm>
            <a:off x="2852192" y="2033553"/>
            <a:ext cx="5536232"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da-DK" sz="2000" dirty="0" smtClean="0">
                <a:latin typeface="Palatino Linotype" pitchFamily="18" charset="0"/>
              </a:rPr>
              <a:t>Kort sagt: Hvordan ser den bagvedliggende fortælling ud  </a:t>
            </a:r>
          </a:p>
          <a:p>
            <a:pPr algn="just" eaLnBrk="1" hangingPunct="1"/>
            <a:r>
              <a:rPr lang="da-DK" sz="2000" dirty="0" smtClean="0">
                <a:latin typeface="Palatino Linotype" pitchFamily="18" charset="0"/>
              </a:rPr>
              <a:t> </a:t>
            </a:r>
          </a:p>
          <a:p>
            <a:pPr algn="just" eaLnBrk="1" hangingPunct="1"/>
            <a:endParaRPr lang="da-DK" sz="2000" dirty="0">
              <a:latin typeface="Palatino Linotype" pitchFamily="18" charset="0"/>
            </a:endParaRPr>
          </a:p>
        </p:txBody>
      </p:sp>
      <p:sp>
        <p:nvSpPr>
          <p:cNvPr id="5" name="Rectangle 2"/>
          <p:cNvSpPr txBox="1">
            <a:spLocks noChangeArrowheads="1"/>
          </p:cNvSpPr>
          <p:nvPr/>
        </p:nvSpPr>
        <p:spPr bwMode="auto">
          <a:xfrm>
            <a:off x="1331640" y="3573016"/>
            <a:ext cx="8424366" cy="25202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a-DK" sz="2000" dirty="0" smtClean="0">
              <a:latin typeface="Palatino Linotype" pitchFamily="18" charset="0"/>
            </a:endParaRPr>
          </a:p>
          <a:p>
            <a: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a-DK" sz="1800" b="1" dirty="0" smtClean="0">
                <a:latin typeface="Palatino Linotype" pitchFamily="18" charset="0"/>
              </a:rPr>
              <a:t>Borgeren i centrum </a:t>
            </a:r>
            <a:r>
              <a:rPr lang="da-DK" sz="1800" dirty="0" smtClean="0">
                <a:latin typeface="Palatino Linotype" pitchFamily="18" charset="0"/>
              </a:rPr>
              <a:t>(frit valg, user-driven innovation, </a:t>
            </a:r>
            <a:r>
              <a:rPr lang="da-DK" sz="1800" dirty="0" err="1" smtClean="0">
                <a:latin typeface="Palatino Linotype" pitchFamily="18" charset="0"/>
              </a:rPr>
              <a:t>co-production</a:t>
            </a:r>
            <a:r>
              <a:rPr lang="da-DK" sz="1800" dirty="0" smtClean="0">
                <a:latin typeface="Palatino Linotype" pitchFamily="18" charset="0"/>
              </a:rPr>
              <a:t>)</a:t>
            </a:r>
          </a:p>
          <a:p>
            <a: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a-DK" sz="1800" dirty="0" smtClean="0">
              <a:latin typeface="Palatino Linotype" pitchFamily="18" charset="0"/>
            </a:endParaRPr>
          </a:p>
          <a:p>
            <a: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a-DK" sz="1800" b="1" dirty="0" smtClean="0">
                <a:latin typeface="Palatino Linotype" pitchFamily="18" charset="0"/>
              </a:rPr>
              <a:t>Partnerskab</a:t>
            </a:r>
            <a:r>
              <a:rPr lang="da-DK" sz="1800" dirty="0" smtClean="0">
                <a:latin typeface="Palatino Linotype" pitchFamily="18" charset="0"/>
              </a:rPr>
              <a:t> (ideen om et sammenhængende velfærdssamfund)</a:t>
            </a:r>
          </a:p>
          <a:p>
            <a: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a-DK" sz="1800" dirty="0" smtClean="0">
              <a:latin typeface="Palatino Linotype" pitchFamily="18" charset="0"/>
            </a:endParaRPr>
          </a:p>
          <a:p>
            <a: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a-DK" sz="1800" b="1" dirty="0" smtClean="0">
                <a:latin typeface="Palatino Linotype" pitchFamily="18" charset="0"/>
              </a:rPr>
              <a:t>Kvalitet</a:t>
            </a:r>
            <a:r>
              <a:rPr lang="da-DK" sz="1800" dirty="0" smtClean="0">
                <a:latin typeface="Palatino Linotype" pitchFamily="18" charset="0"/>
              </a:rPr>
              <a:t> (dokumentation, evidens….)</a:t>
            </a:r>
          </a:p>
          <a:p>
            <a: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a-DK" sz="1800" dirty="0" smtClean="0">
              <a:latin typeface="Palatino Linotype" pitchFamily="18" charset="0"/>
            </a:endParaRPr>
          </a:p>
          <a:p>
            <a: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dirty="0" smtClean="0"/>
          </a:p>
          <a:p>
            <a:pPr>
              <a:spcBef>
                <a:spcPts val="6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dirty="0" smtClean="0"/>
          </a:p>
          <a:p>
            <a:pPr algn="just">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dirty="0" smtClean="0"/>
          </a:p>
          <a:p>
            <a:pPr algn="just">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dirty="0" smtClean="0"/>
          </a:p>
        </p:txBody>
      </p:sp>
    </p:spTree>
    <p:extLst>
      <p:ext uri="{BB962C8B-B14F-4D97-AF65-F5344CB8AC3E}">
        <p14:creationId xmlns:p14="http://schemas.microsoft.com/office/powerpoint/2010/main" xmlns="" val="28102597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91319" y="260649"/>
            <a:ext cx="4757145" cy="31683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3" name="Objekt 2"/>
          <p:cNvGraphicFramePr>
            <a:graphicFrameLocks noChangeAspect="1"/>
          </p:cNvGraphicFramePr>
          <p:nvPr>
            <p:extLst>
              <p:ext uri="{D42A27DB-BD31-4B8C-83A1-F6EECF244321}">
                <p14:modId xmlns:p14="http://schemas.microsoft.com/office/powerpoint/2010/main" xmlns="" val="2039711154"/>
              </p:ext>
            </p:extLst>
          </p:nvPr>
        </p:nvGraphicFramePr>
        <p:xfrm>
          <a:off x="107504" y="89166"/>
          <a:ext cx="3702550" cy="4924010"/>
        </p:xfrm>
        <a:graphic>
          <a:graphicData uri="http://schemas.openxmlformats.org/presentationml/2006/ole">
            <p:oleObj spid="_x0000_s1050" name="Acrobat Document" r:id="rId4" imgW="7563600" imgH="10685880" progId="AcroExch.Document.7">
              <p:embed/>
            </p:oleObj>
          </a:graphicData>
        </a:graphic>
      </p:graphicFrame>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7504" y="3070819"/>
            <a:ext cx="5616624" cy="37425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169464" y="3645024"/>
            <a:ext cx="4651008" cy="30982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879451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smtClean="0"/>
              <a:t>Tal</a:t>
            </a:r>
            <a:endParaRPr lang="da-DK" dirty="0"/>
          </a:p>
        </p:txBody>
      </p:sp>
      <p:graphicFrame>
        <p:nvGraphicFramePr>
          <p:cNvPr id="6" name="Objekt 5"/>
          <p:cNvGraphicFramePr>
            <a:graphicFrameLocks noChangeAspect="1"/>
          </p:cNvGraphicFramePr>
          <p:nvPr>
            <p:extLst>
              <p:ext uri="{D42A27DB-BD31-4B8C-83A1-F6EECF244321}">
                <p14:modId xmlns:p14="http://schemas.microsoft.com/office/powerpoint/2010/main" xmlns="" val="2326287811"/>
              </p:ext>
            </p:extLst>
          </p:nvPr>
        </p:nvGraphicFramePr>
        <p:xfrm>
          <a:off x="107504" y="1341438"/>
          <a:ext cx="8901113" cy="4152900"/>
        </p:xfrm>
        <a:graphic>
          <a:graphicData uri="http://schemas.openxmlformats.org/presentationml/2006/ole">
            <p:oleObj spid="_x0000_s2073" name="Worksheet" r:id="rId3" imgW="12049041" imgH="5581707" progId="Excel.Sheet.12">
              <p:embed/>
            </p:oleObj>
          </a:graphicData>
        </a:graphic>
      </p:graphicFrame>
    </p:spTree>
    <p:extLst>
      <p:ext uri="{BB962C8B-B14F-4D97-AF65-F5344CB8AC3E}">
        <p14:creationId xmlns:p14="http://schemas.microsoft.com/office/powerpoint/2010/main" xmlns="" val="970427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4520" y="414486"/>
            <a:ext cx="6335712" cy="1430338"/>
          </a:xfrm>
        </p:spPr>
        <p:txBody>
          <a:bodyPr/>
          <a:lstStyle/>
          <a:p>
            <a:pPr eaLnBrk="1" hangingPunct="1">
              <a:lnSpc>
                <a:spcPct val="130000"/>
              </a:lnSpc>
            </a:pPr>
            <a:r>
              <a:rPr lang="da-DK" sz="3600" i="0" dirty="0" smtClean="0"/>
              <a:t>Pointe i dag:</a:t>
            </a:r>
          </a:p>
        </p:txBody>
      </p:sp>
      <p:sp>
        <p:nvSpPr>
          <p:cNvPr id="4099" name="Rectangle 3"/>
          <p:cNvSpPr>
            <a:spLocks noChangeArrowheads="1"/>
          </p:cNvSpPr>
          <p:nvPr/>
        </p:nvSpPr>
        <p:spPr bwMode="auto">
          <a:xfrm>
            <a:off x="1475656" y="1484784"/>
            <a:ext cx="6624736" cy="3528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0" hangingPunct="0">
              <a:lnSpc>
                <a:spcPct val="115000"/>
              </a:lnSpc>
              <a:spcBef>
                <a:spcPct val="140000"/>
              </a:spcBef>
            </a:pPr>
            <a:r>
              <a:rPr lang="da-DK" sz="2000" dirty="0" smtClean="0">
                <a:latin typeface="Palatino Linotype" pitchFamily="18" charset="0"/>
              </a:rPr>
              <a:t>Kvalitetsmåling er </a:t>
            </a:r>
            <a:r>
              <a:rPr lang="da-DK" sz="2000" dirty="0" smtClean="0">
                <a:solidFill>
                  <a:srgbClr val="FF0000"/>
                </a:solidFill>
                <a:latin typeface="Palatino Linotype" pitchFamily="18" charset="0"/>
              </a:rPr>
              <a:t>ikke en uskyldig </a:t>
            </a:r>
            <a:r>
              <a:rPr lang="da-DK" sz="2000" dirty="0" smtClean="0">
                <a:latin typeface="Palatino Linotype" pitchFamily="18" charset="0"/>
              </a:rPr>
              <a:t>”holden sig ajour-øvelse”, men er snarere en afgørende </a:t>
            </a:r>
            <a:r>
              <a:rPr lang="da-DK" sz="2000" dirty="0" smtClean="0">
                <a:solidFill>
                  <a:srgbClr val="FF0000"/>
                </a:solidFill>
                <a:latin typeface="Palatino Linotype" pitchFamily="18" charset="0"/>
              </a:rPr>
              <a:t>strategisk</a:t>
            </a:r>
            <a:r>
              <a:rPr lang="da-DK" sz="2000" dirty="0" smtClean="0">
                <a:latin typeface="Palatino Linotype" pitchFamily="18" charset="0"/>
              </a:rPr>
              <a:t> </a:t>
            </a:r>
            <a:r>
              <a:rPr lang="da-DK" sz="2000" dirty="0" err="1" smtClean="0">
                <a:latin typeface="Palatino Linotype" pitchFamily="18" charset="0"/>
              </a:rPr>
              <a:t>sætten</a:t>
            </a:r>
            <a:r>
              <a:rPr lang="da-DK" sz="2000" dirty="0" smtClean="0">
                <a:latin typeface="Palatino Linotype" pitchFamily="18" charset="0"/>
              </a:rPr>
              <a:t> sig i perspektiv </a:t>
            </a:r>
          </a:p>
        </p:txBody>
      </p:sp>
    </p:spTree>
    <p:extLst>
      <p:ext uri="{BB962C8B-B14F-4D97-AF65-F5344CB8AC3E}">
        <p14:creationId xmlns:p14="http://schemas.microsoft.com/office/powerpoint/2010/main" xmlns="" val="5451894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95536" y="404813"/>
            <a:ext cx="5328592" cy="791939"/>
          </a:xfrm>
        </p:spPr>
        <p:txBody>
          <a:bodyPr/>
          <a:lstStyle/>
          <a:p>
            <a:pPr eaLnBrk="1" hangingPunct="1"/>
            <a:r>
              <a:rPr lang="da-DK" sz="1800" i="0" dirty="0" smtClean="0">
                <a:solidFill>
                  <a:schemeClr val="tx1"/>
                </a:solidFill>
              </a:rPr>
              <a:t>Læring og udvikling i institutionen</a:t>
            </a:r>
          </a:p>
        </p:txBody>
      </p:sp>
      <p:graphicFrame>
        <p:nvGraphicFramePr>
          <p:cNvPr id="2" name="Tabel 1"/>
          <p:cNvGraphicFramePr>
            <a:graphicFrameLocks noGrp="1"/>
          </p:cNvGraphicFramePr>
          <p:nvPr>
            <p:extLst>
              <p:ext uri="{D42A27DB-BD31-4B8C-83A1-F6EECF244321}">
                <p14:modId xmlns:p14="http://schemas.microsoft.com/office/powerpoint/2010/main" xmlns="" val="3112064009"/>
              </p:ext>
            </p:extLst>
          </p:nvPr>
        </p:nvGraphicFramePr>
        <p:xfrm>
          <a:off x="1371600" y="1047981"/>
          <a:ext cx="6400800" cy="4048506"/>
        </p:xfrm>
        <a:graphic>
          <a:graphicData uri="http://schemas.openxmlformats.org/drawingml/2006/table">
            <a:tbl>
              <a:tblPr firstRow="1" firstCol="1" bandRow="1">
                <a:tableStyleId>{5C22544A-7EE6-4342-B048-85BDC9FD1C3A}</a:tableStyleId>
              </a:tblPr>
              <a:tblGrid>
                <a:gridCol w="1270630"/>
                <a:gridCol w="732518"/>
                <a:gridCol w="733154"/>
                <a:gridCol w="680122"/>
                <a:gridCol w="785550"/>
                <a:gridCol w="732518"/>
                <a:gridCol w="733154"/>
                <a:gridCol w="733154"/>
              </a:tblGrid>
              <a:tr h="762000">
                <a:tc>
                  <a:txBody>
                    <a:bodyPr/>
                    <a:lstStyle/>
                    <a:p>
                      <a:pPr>
                        <a:lnSpc>
                          <a:spcPct val="115000"/>
                        </a:lnSpc>
                        <a:spcAft>
                          <a:spcPts val="0"/>
                        </a:spcAft>
                      </a:pPr>
                      <a:r>
                        <a:rPr lang="da-DK" sz="1100" dirty="0">
                          <a:effectLst/>
                        </a:rPr>
                        <a:t>Netværk</a:t>
                      </a:r>
                      <a:endParaRPr lang="da-DK"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Personlig udvikling</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dirty="0">
                          <a:effectLst/>
                        </a:rPr>
                        <a:t>Sociale kompetencer</a:t>
                      </a:r>
                      <a:endParaRPr lang="da-DK"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dirty="0">
                          <a:effectLst/>
                        </a:rPr>
                        <a:t>Motorisk udvikling</a:t>
                      </a:r>
                      <a:endParaRPr lang="da-DK"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Sproglig udvikling</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Kreativ udvikling</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Nysgerrig overfor naturen</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dirty="0">
                          <a:effectLst/>
                        </a:rPr>
                        <a:t>Jeg oplever der er fokus på sund mad</a:t>
                      </a:r>
                      <a:endParaRPr lang="da-DK" sz="1100" dirty="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da-DK" sz="1100">
                          <a:effectLst/>
                        </a:rPr>
                        <a:t>2100</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4,73</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4,78</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4,65</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4,55</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4,47</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4,17</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4,09</a:t>
                      </a:r>
                      <a:endParaRPr lang="da-DK"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da-DK" sz="1100">
                          <a:effectLst/>
                        </a:rPr>
                        <a:t>Amar´værket</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4,76</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4,70</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4,55</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4,47</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4,60</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4,33</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4,25</a:t>
                      </a:r>
                      <a:endParaRPr lang="da-DK"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da-DK" sz="1100">
                          <a:effectLst/>
                        </a:rPr>
                        <a:t>De tre visionære</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4,61</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4,57</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4,49</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4,26</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4,48</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3,95</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4,13</a:t>
                      </a:r>
                      <a:endParaRPr lang="da-DK"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da-DK" sz="1100">
                          <a:effectLst/>
                        </a:rPr>
                        <a:t>Den røde tråd</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4,67</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4,68</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4,64</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4,43</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4,54</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3,85</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4,06</a:t>
                      </a:r>
                      <a:endParaRPr lang="da-DK"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da-DK" sz="1100">
                          <a:effectLst/>
                        </a:rPr>
                        <a:t>Fru Flora</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4,71</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4,65</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4,50</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4,64</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4,36</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dirty="0">
                          <a:effectLst/>
                        </a:rPr>
                        <a:t>3,83</a:t>
                      </a:r>
                      <a:endParaRPr lang="da-DK"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3,90</a:t>
                      </a:r>
                      <a:endParaRPr lang="da-DK"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da-DK" sz="1100">
                          <a:effectLst/>
                        </a:rPr>
                        <a:t>Fyrtårnet</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4,85</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4,80</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4,78</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4,75</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4,60</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4,78</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4,56</a:t>
                      </a:r>
                      <a:endParaRPr lang="da-DK"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da-DK" sz="1100">
                          <a:effectLst/>
                        </a:rPr>
                        <a:t>Haslev</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4,86</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4,74</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4,92</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4,70</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4,66</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4,77</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4,12</a:t>
                      </a:r>
                      <a:endParaRPr lang="da-DK"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da-DK" sz="1100">
                          <a:effectLst/>
                        </a:rPr>
                        <a:t>Indre by vest</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4,76</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4,73</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4,65</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4,49</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4,61</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4,13</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4,16</a:t>
                      </a:r>
                      <a:endParaRPr lang="da-DK"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da-DK" sz="1100">
                          <a:effectLst/>
                        </a:rPr>
                        <a:t>Indre by øst</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4,62</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4,63</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4,47</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4,41</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4,26</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3,63</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4,32</a:t>
                      </a:r>
                      <a:endParaRPr lang="da-DK"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da-DK" sz="1100">
                          <a:effectLst/>
                        </a:rPr>
                        <a:t>Nørrebro netværket</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4,76</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4,67</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4,52</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4,52</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4,59</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4,39</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4,74</a:t>
                      </a:r>
                      <a:endParaRPr lang="da-DK"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da-DK" sz="1100">
                          <a:effectLst/>
                        </a:rPr>
                        <a:t>ME4</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4,73</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4,67</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4,50</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4,23</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4,65</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4,02</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3,88</a:t>
                      </a:r>
                      <a:endParaRPr lang="da-DK"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da-DK" sz="1100">
                          <a:effectLst/>
                        </a:rPr>
                        <a:t>ME5</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4,63</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4,62</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4,42</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4,33</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4,49</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3,65</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3,89</a:t>
                      </a:r>
                      <a:endParaRPr lang="da-DK"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da-DK" sz="1100">
                          <a:effectLst/>
                        </a:rPr>
                        <a:t>MUFFEN</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4,66</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4,71</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4,70</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4,69</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4,62</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4,19</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4,33</a:t>
                      </a:r>
                      <a:endParaRPr lang="da-DK"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da-DK" sz="1100">
                          <a:effectLst/>
                        </a:rPr>
                        <a:t>Mulighedernes klub</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4,42</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4,38</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4,23</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4,02</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4,23</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3,80</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3,95</a:t>
                      </a:r>
                      <a:endParaRPr lang="da-DK"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da-DK" sz="1100">
                          <a:effectLst/>
                        </a:rPr>
                        <a:t>Pro4N</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4,54</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4,52</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4,40</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4,22</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4,29</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3,81</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4,34</a:t>
                      </a:r>
                      <a:endParaRPr lang="da-DK"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da-DK" sz="1100">
                          <a:effectLst/>
                        </a:rPr>
                        <a:t>MDI</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4,69</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4,66</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4,56</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4,45</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4,50</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a:effectLst/>
                        </a:rPr>
                        <a:t>4,09</a:t>
                      </a:r>
                      <a:endParaRPr lang="da-DK"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da-DK" sz="1100" dirty="0">
                          <a:effectLst/>
                        </a:rPr>
                        <a:t>4,18</a:t>
                      </a:r>
                      <a:endParaRPr lang="da-DK" sz="11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xmlns="" val="31031646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4"/>
          <p:cNvSpPr txBox="1">
            <a:spLocks noChangeArrowheads="1"/>
          </p:cNvSpPr>
          <p:nvPr/>
        </p:nvSpPr>
        <p:spPr bwMode="auto">
          <a:xfrm>
            <a:off x="1475656" y="1916832"/>
            <a:ext cx="6696794" cy="1330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just" eaLnBrk="1" hangingPunct="1">
              <a:lnSpc>
                <a:spcPct val="140000"/>
              </a:lnSpc>
              <a:spcBef>
                <a:spcPct val="50000"/>
              </a:spcBef>
            </a:pPr>
            <a:r>
              <a:rPr lang="da-DK" sz="2000" dirty="0" smtClean="0">
                <a:solidFill>
                  <a:schemeClr val="tx2"/>
                </a:solidFill>
                <a:latin typeface="Verdana" pitchFamily="34" charset="0"/>
              </a:rPr>
              <a:t>Kvalitetsmålinger tillader afgrænsede forhold </a:t>
            </a:r>
            <a:r>
              <a:rPr lang="da-DK" sz="2000" dirty="0">
                <a:solidFill>
                  <a:schemeClr val="tx2"/>
                </a:solidFill>
                <a:latin typeface="Verdana" pitchFamily="34" charset="0"/>
              </a:rPr>
              <a:t>at blive </a:t>
            </a:r>
            <a:r>
              <a:rPr lang="da-DK" sz="2000" dirty="0" smtClean="0">
                <a:solidFill>
                  <a:schemeClr val="tx2"/>
                </a:solidFill>
                <a:latin typeface="Verdana" pitchFamily="34" charset="0"/>
              </a:rPr>
              <a:t>synlige og skaber samtidigt spekulationer om alt det, de ikke synliggør</a:t>
            </a:r>
            <a:endParaRPr lang="da-DK" sz="2000" dirty="0">
              <a:solidFill>
                <a:schemeClr val="tx2"/>
              </a:solidFill>
              <a:latin typeface="Verdana" pitchFamily="34" charset="0"/>
            </a:endParaRPr>
          </a:p>
        </p:txBody>
      </p:sp>
    </p:spTree>
    <p:extLst>
      <p:ext uri="{BB962C8B-B14F-4D97-AF65-F5344CB8AC3E}">
        <p14:creationId xmlns:p14="http://schemas.microsoft.com/office/powerpoint/2010/main" xmlns="" val="313317674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827584" y="404813"/>
            <a:ext cx="7776864" cy="1171575"/>
          </a:xfrm>
        </p:spPr>
        <p:txBody>
          <a:bodyPr/>
          <a:lstStyle/>
          <a:p>
            <a:pPr eaLnBrk="1" hangingPunct="1"/>
            <a:r>
              <a:rPr lang="da-DK" sz="3600" i="0" dirty="0" smtClean="0">
                <a:solidFill>
                  <a:schemeClr val="tx1"/>
                </a:solidFill>
              </a:rPr>
              <a:t>Spørgsmål til MDI-</a:t>
            </a:r>
            <a:r>
              <a:rPr lang="da-DK" sz="3600" i="0" dirty="0" err="1" smtClean="0">
                <a:solidFill>
                  <a:schemeClr val="tx1"/>
                </a:solidFill>
              </a:rPr>
              <a:t>board</a:t>
            </a:r>
            <a:r>
              <a:rPr lang="da-DK" sz="3600" i="0" dirty="0" smtClean="0">
                <a:solidFill>
                  <a:schemeClr val="tx1"/>
                </a:solidFill>
              </a:rPr>
              <a:t> om strategi</a:t>
            </a:r>
          </a:p>
        </p:txBody>
      </p:sp>
      <p:sp>
        <p:nvSpPr>
          <p:cNvPr id="56323" name="Rectangle 3"/>
          <p:cNvSpPr>
            <a:spLocks noChangeArrowheads="1"/>
          </p:cNvSpPr>
          <p:nvPr/>
        </p:nvSpPr>
        <p:spPr bwMode="auto">
          <a:xfrm>
            <a:off x="251520" y="1700758"/>
            <a:ext cx="8928992" cy="4248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0" hangingPunct="0">
              <a:lnSpc>
                <a:spcPct val="115000"/>
              </a:lnSpc>
              <a:spcBef>
                <a:spcPct val="140000"/>
              </a:spcBef>
            </a:pPr>
            <a:r>
              <a:rPr lang="da-DK" sz="2000" dirty="0" smtClean="0">
                <a:latin typeface="Palatino Linotype" pitchFamily="18" charset="0"/>
              </a:rPr>
              <a:t>Baggrund: MDI opfører sig som en hysterisk teenager: vi gør det de beder om, men de forstår os ikke. </a:t>
            </a:r>
          </a:p>
          <a:p>
            <a:pPr eaLnBrk="0" hangingPunct="0">
              <a:lnSpc>
                <a:spcPct val="115000"/>
              </a:lnSpc>
              <a:spcBef>
                <a:spcPct val="140000"/>
              </a:spcBef>
            </a:pPr>
            <a:r>
              <a:rPr lang="da-DK" sz="2000" dirty="0" smtClean="0">
                <a:latin typeface="Palatino Linotype" pitchFamily="18" charset="0"/>
              </a:rPr>
              <a:t>Kommunen opfører sig som afmægtige teenageforældre og producerer double bind i form af ”vær selvstændige, men adlyd”. </a:t>
            </a:r>
          </a:p>
          <a:p>
            <a:pPr eaLnBrk="0" hangingPunct="0">
              <a:lnSpc>
                <a:spcPct val="115000"/>
              </a:lnSpc>
              <a:spcBef>
                <a:spcPct val="140000"/>
              </a:spcBef>
            </a:pPr>
            <a:r>
              <a:rPr lang="da-DK" sz="2000" dirty="0" smtClean="0">
                <a:latin typeface="Palatino Linotype" pitchFamily="18" charset="0"/>
              </a:rPr>
              <a:t>I partnerskabets magtfrie rum af kærlighed installeres en ”optællings- og styrings-tvang”, hvor den ene partner forventes at levere oplysninger til den anden partner på præmisser som er delvist selv-definerede. </a:t>
            </a:r>
          </a:p>
        </p:txBody>
      </p:sp>
    </p:spTree>
    <p:extLst>
      <p:ext uri="{BB962C8B-B14F-4D97-AF65-F5344CB8AC3E}">
        <p14:creationId xmlns:p14="http://schemas.microsoft.com/office/powerpoint/2010/main" xmlns="" val="37160913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827584" y="404813"/>
            <a:ext cx="7776864" cy="1171575"/>
          </a:xfrm>
        </p:spPr>
        <p:txBody>
          <a:bodyPr/>
          <a:lstStyle/>
          <a:p>
            <a:pPr eaLnBrk="1" hangingPunct="1"/>
            <a:r>
              <a:rPr lang="da-DK" sz="3600" i="0" dirty="0" smtClean="0">
                <a:solidFill>
                  <a:schemeClr val="tx1"/>
                </a:solidFill>
              </a:rPr>
              <a:t>Spørgsmål til MDI-</a:t>
            </a:r>
            <a:r>
              <a:rPr lang="da-DK" sz="3600" i="0" dirty="0" err="1" smtClean="0">
                <a:solidFill>
                  <a:schemeClr val="tx1"/>
                </a:solidFill>
              </a:rPr>
              <a:t>board</a:t>
            </a:r>
            <a:r>
              <a:rPr lang="da-DK" sz="3600" i="0" dirty="0" smtClean="0">
                <a:solidFill>
                  <a:schemeClr val="tx1"/>
                </a:solidFill>
              </a:rPr>
              <a:t> om strategi</a:t>
            </a:r>
          </a:p>
        </p:txBody>
      </p:sp>
      <p:sp>
        <p:nvSpPr>
          <p:cNvPr id="56323" name="Rectangle 3"/>
          <p:cNvSpPr>
            <a:spLocks noChangeArrowheads="1"/>
          </p:cNvSpPr>
          <p:nvPr/>
        </p:nvSpPr>
        <p:spPr bwMode="auto">
          <a:xfrm>
            <a:off x="251520" y="1340768"/>
            <a:ext cx="8928992" cy="3240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0" hangingPunct="0">
              <a:lnSpc>
                <a:spcPct val="115000"/>
              </a:lnSpc>
              <a:spcBef>
                <a:spcPct val="140000"/>
              </a:spcBef>
            </a:pPr>
            <a:endParaRPr lang="da-DK" sz="2000" dirty="0" smtClean="0">
              <a:latin typeface="Palatino Linotype" pitchFamily="18" charset="0"/>
            </a:endParaRPr>
          </a:p>
          <a:p>
            <a:pPr eaLnBrk="0" hangingPunct="0">
              <a:lnSpc>
                <a:spcPct val="115000"/>
              </a:lnSpc>
              <a:spcBef>
                <a:spcPct val="140000"/>
              </a:spcBef>
            </a:pPr>
            <a:endParaRPr lang="da-DK" sz="2000" dirty="0" smtClean="0">
              <a:latin typeface="Palatino Linotype" pitchFamily="18" charset="0"/>
            </a:endParaRPr>
          </a:p>
          <a:p>
            <a:pPr eaLnBrk="0" hangingPunct="0">
              <a:lnSpc>
                <a:spcPct val="115000"/>
              </a:lnSpc>
              <a:spcBef>
                <a:spcPct val="140000"/>
              </a:spcBef>
            </a:pPr>
            <a:endParaRPr lang="da-DK" sz="2000" dirty="0" smtClean="0">
              <a:latin typeface="Palatino Linotype" pitchFamily="18" charset="0"/>
            </a:endParaRPr>
          </a:p>
          <a:p>
            <a:pPr eaLnBrk="0" hangingPunct="0">
              <a:lnSpc>
                <a:spcPct val="115000"/>
              </a:lnSpc>
              <a:spcBef>
                <a:spcPct val="140000"/>
              </a:spcBef>
            </a:pPr>
            <a:r>
              <a:rPr lang="da-DK" sz="2000" dirty="0" smtClean="0">
                <a:latin typeface="Palatino Linotype" pitchFamily="18" charset="0"/>
              </a:rPr>
              <a:t>Hvilke muligheder har MDI for at agere strategisk:   </a:t>
            </a:r>
          </a:p>
          <a:p>
            <a:pPr eaLnBrk="0" hangingPunct="0">
              <a:lnSpc>
                <a:spcPct val="115000"/>
              </a:lnSpc>
              <a:spcBef>
                <a:spcPct val="140000"/>
              </a:spcBef>
            </a:pPr>
            <a:r>
              <a:rPr lang="da-DK" sz="2000" dirty="0" smtClean="0">
                <a:latin typeface="Palatino Linotype" pitchFamily="18" charset="0"/>
              </a:rPr>
              <a:t>1.  Hvad vil MDI/kommune med </a:t>
            </a:r>
            <a:r>
              <a:rPr lang="da-DK" sz="2000" dirty="0" err="1" smtClean="0">
                <a:latin typeface="Palatino Linotype" pitchFamily="18" charset="0"/>
              </a:rPr>
              <a:t>kvalitetstsstyring</a:t>
            </a:r>
            <a:r>
              <a:rPr lang="da-DK" sz="2000" dirty="0" smtClean="0">
                <a:latin typeface="Palatino Linotype" pitchFamily="18" charset="0"/>
              </a:rPr>
              <a:t> ud over at få specificeret en række styringsvariabler på sammenlignelig formel  </a:t>
            </a:r>
          </a:p>
          <a:p>
            <a:pPr eaLnBrk="0" hangingPunct="0">
              <a:lnSpc>
                <a:spcPct val="115000"/>
              </a:lnSpc>
              <a:spcBef>
                <a:spcPct val="140000"/>
              </a:spcBef>
            </a:pPr>
            <a:r>
              <a:rPr lang="da-DK" sz="2000" dirty="0" smtClean="0">
                <a:latin typeface="Palatino Linotype" pitchFamily="18" charset="0"/>
              </a:rPr>
              <a:t>2. Hvilke muligheder har MDI til at opdyrke en egenart og identitet igennem at lade civilsamfunds-værdier kommer til udtryk i målinger   </a:t>
            </a:r>
          </a:p>
          <a:p>
            <a:pPr eaLnBrk="0" hangingPunct="0">
              <a:lnSpc>
                <a:spcPct val="115000"/>
              </a:lnSpc>
              <a:spcBef>
                <a:spcPct val="140000"/>
              </a:spcBef>
            </a:pPr>
            <a:r>
              <a:rPr lang="da-DK" sz="2000" dirty="0" smtClean="0">
                <a:latin typeface="Palatino Linotype" pitchFamily="18" charset="0"/>
              </a:rPr>
              <a:t>3. Hvordan skal MDI understøtte sine netværks meget forskellige parathed til   kvalitetsarbejde</a:t>
            </a:r>
            <a:endParaRPr lang="da-DK" sz="2000" dirty="0">
              <a:latin typeface="Palatino Linotype" pitchFamily="18" charset="0"/>
            </a:endParaRPr>
          </a:p>
        </p:txBody>
      </p:sp>
    </p:spTree>
    <p:extLst>
      <p:ext uri="{BB962C8B-B14F-4D97-AF65-F5344CB8AC3E}">
        <p14:creationId xmlns:p14="http://schemas.microsoft.com/office/powerpoint/2010/main" xmlns="" val="3769583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683568" y="1699061"/>
            <a:ext cx="7308304" cy="3170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eaLnBrk="0" hangingPunct="0">
              <a:defRPr sz="3600">
                <a:solidFill>
                  <a:schemeClr val="tx1"/>
                </a:solidFill>
                <a:latin typeface="Times New Roman" pitchFamily="18" charset="0"/>
              </a:defRPr>
            </a:lvl1pPr>
            <a:lvl2pPr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lvl="1" eaLnBrk="1" hangingPunct="1">
              <a:lnSpc>
                <a:spcPct val="150000"/>
              </a:lnSpc>
              <a:buFont typeface="Arial" charset="0"/>
              <a:buChar char="•"/>
            </a:pPr>
            <a:r>
              <a:rPr lang="da-DK" sz="2000" dirty="0">
                <a:latin typeface="Palatino Linotype" pitchFamily="18" charset="0"/>
              </a:rPr>
              <a:t>      Kvalitet er </a:t>
            </a:r>
            <a:r>
              <a:rPr lang="da-DK" sz="2000" dirty="0" smtClean="0">
                <a:latin typeface="Palatino Linotype" pitchFamily="18" charset="0"/>
              </a:rPr>
              <a:t>sektor-specifikt </a:t>
            </a:r>
            <a:endParaRPr lang="da-DK" sz="2000" dirty="0">
              <a:latin typeface="Palatino Linotype" pitchFamily="18" charset="0"/>
            </a:endParaRPr>
          </a:p>
          <a:p>
            <a:pPr lvl="1" eaLnBrk="1" hangingPunct="1">
              <a:lnSpc>
                <a:spcPct val="150000"/>
              </a:lnSpc>
              <a:buFont typeface="Arial" charset="0"/>
              <a:buChar char="•"/>
            </a:pPr>
            <a:r>
              <a:rPr lang="da-DK" sz="2000" dirty="0">
                <a:latin typeface="Palatino Linotype" pitchFamily="18" charset="0"/>
              </a:rPr>
              <a:t>      Flere sprog og opregningsformer</a:t>
            </a:r>
          </a:p>
          <a:p>
            <a:pPr lvl="1" eaLnBrk="1" hangingPunct="1">
              <a:lnSpc>
                <a:spcPct val="150000"/>
              </a:lnSpc>
              <a:buFont typeface="Arial" charset="0"/>
              <a:buChar char="•"/>
            </a:pPr>
            <a:r>
              <a:rPr lang="da-DK" sz="2000" dirty="0">
                <a:latin typeface="Palatino Linotype" pitchFamily="18" charset="0"/>
              </a:rPr>
              <a:t>  	</a:t>
            </a:r>
            <a:r>
              <a:rPr lang="da-DK" sz="2000" dirty="0" smtClean="0">
                <a:latin typeface="Palatino Linotype" pitchFamily="18" charset="0"/>
              </a:rPr>
              <a:t>Kvalitet </a:t>
            </a:r>
            <a:r>
              <a:rPr lang="da-DK" sz="2000" dirty="0">
                <a:latin typeface="Palatino Linotype" pitchFamily="18" charset="0"/>
              </a:rPr>
              <a:t>åbner for </a:t>
            </a:r>
            <a:r>
              <a:rPr lang="da-DK" sz="2000" dirty="0" smtClean="0">
                <a:latin typeface="Palatino Linotype" pitchFamily="18" charset="0"/>
              </a:rPr>
              <a:t>strategiske kampe </a:t>
            </a:r>
            <a:r>
              <a:rPr lang="da-DK" sz="2000" dirty="0">
                <a:latin typeface="Palatino Linotype" pitchFamily="18" charset="0"/>
              </a:rPr>
              <a:t>om 	 	opmærksomhed</a:t>
            </a:r>
          </a:p>
          <a:p>
            <a:pPr eaLnBrk="1" hangingPunct="1">
              <a:buFont typeface="Arial" charset="0"/>
              <a:buChar char="•"/>
            </a:pPr>
            <a:endParaRPr lang="da-DK" sz="2000" dirty="0">
              <a:latin typeface="Palatino Linotype" pitchFamily="18" charset="0"/>
            </a:endParaRPr>
          </a:p>
          <a:p>
            <a:pPr eaLnBrk="1" hangingPunct="1">
              <a:buFont typeface="Arial" charset="0"/>
              <a:buChar char="•"/>
            </a:pPr>
            <a:endParaRPr lang="da-DK" sz="2000" dirty="0">
              <a:latin typeface="Palatino Linotype" pitchFamily="18" charset="0"/>
            </a:endParaRPr>
          </a:p>
          <a:p>
            <a:pPr eaLnBrk="1" hangingPunct="1">
              <a:buFont typeface="Arial" charset="0"/>
              <a:buChar char="•"/>
            </a:pPr>
            <a:endParaRPr lang="da-DK" sz="2000" dirty="0">
              <a:latin typeface="Palatino Linotype" pitchFamily="18" charset="0"/>
            </a:endParaRPr>
          </a:p>
          <a:p>
            <a:pPr eaLnBrk="1" hangingPunct="1">
              <a:buFont typeface="Arial" charset="0"/>
              <a:buChar char="•"/>
            </a:pPr>
            <a:endParaRPr lang="da-DK" sz="2000" dirty="0">
              <a:latin typeface="Palatino Linotype" pitchFamily="18" charset="0"/>
            </a:endParaRPr>
          </a:p>
        </p:txBody>
      </p:sp>
      <p:sp>
        <p:nvSpPr>
          <p:cNvPr id="32771" name="Text Box 4"/>
          <p:cNvSpPr txBox="1">
            <a:spLocks noChangeArrowheads="1"/>
          </p:cNvSpPr>
          <p:nvPr/>
        </p:nvSpPr>
        <p:spPr bwMode="auto">
          <a:xfrm>
            <a:off x="1043608" y="404664"/>
            <a:ext cx="6912768" cy="1261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r>
              <a:rPr lang="da-DK" dirty="0" smtClean="0">
                <a:latin typeface="Palatino Linotype" pitchFamily="18" charset="0"/>
              </a:rPr>
              <a:t>Analyser af kvalitet har vist: </a:t>
            </a:r>
            <a:r>
              <a:rPr lang="da-DK" i="1" dirty="0" smtClean="0">
                <a:latin typeface="Palatino Linotype" pitchFamily="18" charset="0"/>
              </a:rPr>
              <a:t> </a:t>
            </a:r>
            <a:endParaRPr lang="da-DK" i="1" dirty="0">
              <a:latin typeface="Palatino Linotype" pitchFamily="18" charset="0"/>
            </a:endParaRPr>
          </a:p>
          <a:p>
            <a:pPr algn="ctr" eaLnBrk="1" hangingPunct="1"/>
            <a:endParaRPr lang="da-DK" sz="2000" dirty="0">
              <a:latin typeface="Palatino Linotype" pitchFamily="18" charset="0"/>
            </a:endParaRPr>
          </a:p>
          <a:p>
            <a:pPr algn="ctr" eaLnBrk="1" hangingPunct="1"/>
            <a:endParaRPr lang="da-DK" sz="2000" dirty="0">
              <a:latin typeface="Palatino Linotype" pitchFamily="18" charset="0"/>
            </a:endParaRPr>
          </a:p>
        </p:txBody>
      </p:sp>
      <p:sp>
        <p:nvSpPr>
          <p:cNvPr id="4" name="Text Box 4"/>
          <p:cNvSpPr txBox="1">
            <a:spLocks noChangeArrowheads="1"/>
          </p:cNvSpPr>
          <p:nvPr/>
        </p:nvSpPr>
        <p:spPr bwMode="auto">
          <a:xfrm>
            <a:off x="4211960" y="4327936"/>
            <a:ext cx="4176464"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eaLnBrk="0" hangingPunct="0">
              <a:defRPr sz="3600">
                <a:solidFill>
                  <a:schemeClr val="tx1"/>
                </a:solidFill>
                <a:latin typeface="Times New Roman" pitchFamily="18" charset="0"/>
              </a:defRPr>
            </a:lvl1pPr>
            <a:lvl2pPr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marL="800100" lvl="1" indent="-342900" eaLnBrk="1" hangingPunct="1">
              <a:lnSpc>
                <a:spcPct val="150000"/>
              </a:lnSpc>
              <a:buFont typeface="Arial" pitchFamily="34" charset="0"/>
              <a:buChar char="•"/>
            </a:pPr>
            <a:r>
              <a:rPr lang="da-DK" sz="2000" dirty="0" smtClean="0">
                <a:latin typeface="Palatino Linotype" pitchFamily="18" charset="0"/>
              </a:rPr>
              <a:t>At kvalitet ikke giver fuld objektivitet, men snarere er ét perspektiv blandt andre </a:t>
            </a:r>
            <a:endParaRPr lang="da-DK" sz="2000" dirty="0">
              <a:latin typeface="Palatino Linotype" pitchFamily="18" charset="0"/>
            </a:endParaRPr>
          </a:p>
        </p:txBody>
      </p:sp>
    </p:spTree>
    <p:extLst>
      <p:ext uri="{BB962C8B-B14F-4D97-AF65-F5344CB8AC3E}">
        <p14:creationId xmlns:p14="http://schemas.microsoft.com/office/powerpoint/2010/main" xmlns="" val="1275818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259632" y="188640"/>
            <a:ext cx="7054850" cy="151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0" hangingPunct="0"/>
            <a:r>
              <a:rPr lang="da-DK" sz="2800" dirty="0">
                <a:solidFill>
                  <a:schemeClr val="tx2"/>
                </a:solidFill>
                <a:latin typeface="Arial" charset="0"/>
              </a:rPr>
              <a:t>”Fælles </a:t>
            </a:r>
            <a:r>
              <a:rPr lang="da-DK" sz="2800" dirty="0" smtClean="0">
                <a:solidFill>
                  <a:schemeClr val="tx2"/>
                </a:solidFill>
                <a:latin typeface="Arial" charset="0"/>
              </a:rPr>
              <a:t>sprog”</a:t>
            </a:r>
            <a:endParaRPr lang="da-DK" sz="2800" i="1" dirty="0">
              <a:solidFill>
                <a:schemeClr val="tx2"/>
              </a:solidFill>
              <a:latin typeface="Arial" charset="0"/>
            </a:endParaRPr>
          </a:p>
        </p:txBody>
      </p:sp>
      <p:sp>
        <p:nvSpPr>
          <p:cNvPr id="37891" name="Text Box 3"/>
          <p:cNvSpPr txBox="1">
            <a:spLocks noChangeArrowheads="1"/>
          </p:cNvSpPr>
          <p:nvPr/>
        </p:nvSpPr>
        <p:spPr bwMode="auto">
          <a:xfrm>
            <a:off x="140816" y="2344738"/>
            <a:ext cx="6375400" cy="22806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marL="457200" indent="-457200"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lnSpc>
                <a:spcPct val="150000"/>
              </a:lnSpc>
              <a:spcBef>
                <a:spcPct val="170000"/>
              </a:spcBef>
              <a:buFontTx/>
              <a:buAutoNum type="arabicPeriod"/>
            </a:pPr>
            <a:r>
              <a:rPr lang="da-DK" sz="1800" dirty="0">
                <a:latin typeface="Palatino Linotype" pitchFamily="18" charset="0"/>
              </a:rPr>
              <a:t>Model for funktionsvurdering (behov)</a:t>
            </a:r>
          </a:p>
          <a:p>
            <a:pPr eaLnBrk="1" hangingPunct="1">
              <a:lnSpc>
                <a:spcPct val="150000"/>
              </a:lnSpc>
              <a:spcBef>
                <a:spcPct val="170000"/>
              </a:spcBef>
              <a:buFontTx/>
              <a:buAutoNum type="arabicPeriod"/>
            </a:pPr>
            <a:r>
              <a:rPr lang="da-DK" sz="1800" dirty="0">
                <a:latin typeface="Palatino Linotype" pitchFamily="18" charset="0"/>
              </a:rPr>
              <a:t>Katalog over brugerrettet service (ydelser)</a:t>
            </a:r>
          </a:p>
          <a:p>
            <a:pPr eaLnBrk="1" hangingPunct="1">
              <a:lnSpc>
                <a:spcPct val="150000"/>
              </a:lnSpc>
              <a:spcBef>
                <a:spcPct val="170000"/>
              </a:spcBef>
              <a:buFontTx/>
              <a:buAutoNum type="arabicPeriod"/>
            </a:pPr>
            <a:r>
              <a:rPr lang="da-DK" sz="1800" dirty="0">
                <a:latin typeface="Palatino Linotype" pitchFamily="18" charset="0"/>
              </a:rPr>
              <a:t>Manual med nøgletal (baggrundsviden) </a:t>
            </a:r>
          </a:p>
        </p:txBody>
      </p:sp>
      <p:sp>
        <p:nvSpPr>
          <p:cNvPr id="2" name="Højre klammeparentes 1"/>
          <p:cNvSpPr/>
          <p:nvPr/>
        </p:nvSpPr>
        <p:spPr>
          <a:xfrm>
            <a:off x="4572000" y="2276872"/>
            <a:ext cx="864096" cy="25241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5" name="Text Box 3"/>
          <p:cNvSpPr txBox="1">
            <a:spLocks noChangeArrowheads="1"/>
          </p:cNvSpPr>
          <p:nvPr/>
        </p:nvSpPr>
        <p:spPr bwMode="auto">
          <a:xfrm>
            <a:off x="5541416" y="2826221"/>
            <a:ext cx="4359176" cy="1351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marL="457200" indent="-457200"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marL="0" indent="0" eaLnBrk="1" hangingPunct="1">
              <a:lnSpc>
                <a:spcPct val="150000"/>
              </a:lnSpc>
              <a:spcBef>
                <a:spcPct val="170000"/>
              </a:spcBef>
            </a:pPr>
            <a:r>
              <a:rPr lang="da-DK" sz="1800" dirty="0" smtClean="0">
                <a:latin typeface="Palatino Linotype" pitchFamily="18" charset="0"/>
              </a:rPr>
              <a:t>Administrativ opgradering</a:t>
            </a:r>
          </a:p>
          <a:p>
            <a:pPr marL="0" indent="0" eaLnBrk="1" hangingPunct="1">
              <a:lnSpc>
                <a:spcPct val="150000"/>
              </a:lnSpc>
              <a:spcBef>
                <a:spcPct val="170000"/>
              </a:spcBef>
            </a:pPr>
            <a:r>
              <a:rPr lang="da-DK" sz="1800" dirty="0" smtClean="0">
                <a:latin typeface="Palatino Linotype" pitchFamily="18" charset="0"/>
              </a:rPr>
              <a:t>New Public Management (NPM) </a:t>
            </a:r>
            <a:endParaRPr lang="da-DK" sz="1800" dirty="0">
              <a:latin typeface="Palatino Linotype" pitchFamily="18" charset="0"/>
            </a:endParaRPr>
          </a:p>
        </p:txBody>
      </p:sp>
    </p:spTree>
    <p:extLst>
      <p:ext uri="{BB962C8B-B14F-4D97-AF65-F5344CB8AC3E}">
        <p14:creationId xmlns:p14="http://schemas.microsoft.com/office/powerpoint/2010/main" xmlns="" val="252221791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5" name="Group 4"/>
          <p:cNvGrpSpPr>
            <a:grpSpLocks/>
          </p:cNvGrpSpPr>
          <p:nvPr/>
        </p:nvGrpSpPr>
        <p:grpSpPr bwMode="auto">
          <a:xfrm>
            <a:off x="827584" y="2708275"/>
            <a:ext cx="3457575" cy="1000125"/>
            <a:chOff x="521" y="1328"/>
            <a:chExt cx="2178" cy="630"/>
          </a:xfrm>
        </p:grpSpPr>
        <p:sp>
          <p:nvSpPr>
            <p:cNvPr id="38919" name="Text Box 5"/>
            <p:cNvSpPr txBox="1">
              <a:spLocks noChangeArrowheads="1"/>
            </p:cNvSpPr>
            <p:nvPr/>
          </p:nvSpPr>
          <p:spPr bwMode="auto">
            <a:xfrm>
              <a:off x="930" y="1616"/>
              <a:ext cx="1769" cy="34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lnSpc>
                  <a:spcPct val="120000"/>
                </a:lnSpc>
                <a:spcBef>
                  <a:spcPct val="60000"/>
                </a:spcBef>
              </a:pPr>
              <a:r>
                <a:rPr lang="da-DK" sz="2000">
                  <a:solidFill>
                    <a:schemeClr val="tx2"/>
                  </a:solidFill>
                  <a:latin typeface="Verdana" pitchFamily="34" charset="0"/>
                </a:rPr>
                <a:t>Behov </a:t>
              </a:r>
              <a:r>
                <a:rPr lang="da-DK" sz="2000">
                  <a:solidFill>
                    <a:schemeClr val="tx2"/>
                  </a:solidFill>
                  <a:latin typeface="Verdana" pitchFamily="34" charset="0"/>
                  <a:sym typeface="Symbol" pitchFamily="18" charset="2"/>
                </a:rPr>
                <a:t></a:t>
              </a:r>
              <a:r>
                <a:rPr lang="da-DK" sz="2000">
                  <a:solidFill>
                    <a:schemeClr val="tx2"/>
                  </a:solidFill>
                  <a:latin typeface="Verdana" pitchFamily="34" charset="0"/>
                </a:rPr>
                <a:t> ikke-behov</a:t>
              </a:r>
              <a:r>
                <a:rPr lang="da-DK" sz="2400">
                  <a:latin typeface="Palatino Linotype" pitchFamily="18" charset="0"/>
                </a:rPr>
                <a:t> </a:t>
              </a:r>
            </a:p>
          </p:txBody>
        </p:sp>
        <p:sp>
          <p:nvSpPr>
            <p:cNvPr id="38920" name="Text Box 6"/>
            <p:cNvSpPr txBox="1">
              <a:spLocks noChangeArrowheads="1"/>
            </p:cNvSpPr>
            <p:nvPr/>
          </p:nvSpPr>
          <p:spPr bwMode="auto">
            <a:xfrm>
              <a:off x="521" y="1328"/>
              <a:ext cx="2087"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lnSpc>
                  <a:spcPct val="120000"/>
                </a:lnSpc>
                <a:spcBef>
                  <a:spcPct val="60000"/>
                </a:spcBef>
              </a:pPr>
              <a:r>
                <a:rPr lang="da-DK" sz="2000">
                  <a:latin typeface="Verdana" pitchFamily="34" charset="0"/>
                </a:rPr>
                <a:t>Behovsskema:</a:t>
              </a:r>
              <a:endParaRPr lang="da-DK" sz="2400">
                <a:latin typeface="Palatino Linotype" pitchFamily="18" charset="0"/>
              </a:endParaRPr>
            </a:p>
          </p:txBody>
        </p:sp>
      </p:grpSp>
      <p:grpSp>
        <p:nvGrpSpPr>
          <p:cNvPr id="38916" name="Group 7"/>
          <p:cNvGrpSpPr>
            <a:grpSpLocks/>
          </p:cNvGrpSpPr>
          <p:nvPr/>
        </p:nvGrpSpPr>
        <p:grpSpPr bwMode="auto">
          <a:xfrm>
            <a:off x="4644008" y="2733675"/>
            <a:ext cx="3711575" cy="927100"/>
            <a:chOff x="2765" y="1298"/>
            <a:chExt cx="2338" cy="584"/>
          </a:xfrm>
        </p:grpSpPr>
        <p:sp>
          <p:nvSpPr>
            <p:cNvPr id="38917" name="Text Box 8"/>
            <p:cNvSpPr txBox="1">
              <a:spLocks noChangeArrowheads="1"/>
            </p:cNvSpPr>
            <p:nvPr/>
          </p:nvSpPr>
          <p:spPr bwMode="auto">
            <a:xfrm>
              <a:off x="3198" y="1586"/>
              <a:ext cx="1905" cy="296"/>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lnSpc>
                  <a:spcPct val="120000"/>
                </a:lnSpc>
                <a:spcBef>
                  <a:spcPct val="60000"/>
                </a:spcBef>
              </a:pPr>
              <a:r>
                <a:rPr lang="da-DK" sz="2000" dirty="0">
                  <a:solidFill>
                    <a:schemeClr val="tx2"/>
                  </a:solidFill>
                  <a:latin typeface="Verdana" pitchFamily="34" charset="0"/>
                </a:rPr>
                <a:t>Ydelser </a:t>
              </a:r>
              <a:r>
                <a:rPr lang="da-DK" sz="2000" dirty="0">
                  <a:solidFill>
                    <a:schemeClr val="tx2"/>
                  </a:solidFill>
                  <a:latin typeface="Verdana" pitchFamily="34" charset="0"/>
                  <a:sym typeface="Symbol" pitchFamily="18" charset="2"/>
                </a:rPr>
                <a:t></a:t>
              </a:r>
              <a:r>
                <a:rPr lang="da-DK" sz="2000" dirty="0">
                  <a:solidFill>
                    <a:schemeClr val="tx2"/>
                  </a:solidFill>
                  <a:latin typeface="Verdana" pitchFamily="34" charset="0"/>
                </a:rPr>
                <a:t> ikke-ydelser</a:t>
              </a:r>
              <a:endParaRPr lang="da-DK" sz="2400" dirty="0">
                <a:latin typeface="Palatino Linotype" pitchFamily="18" charset="0"/>
              </a:endParaRPr>
            </a:p>
          </p:txBody>
        </p:sp>
        <p:sp>
          <p:nvSpPr>
            <p:cNvPr id="38918" name="Text Box 9"/>
            <p:cNvSpPr txBox="1">
              <a:spLocks noChangeArrowheads="1"/>
            </p:cNvSpPr>
            <p:nvPr/>
          </p:nvSpPr>
          <p:spPr bwMode="auto">
            <a:xfrm>
              <a:off x="2765" y="1298"/>
              <a:ext cx="2247"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lnSpc>
                  <a:spcPct val="120000"/>
                </a:lnSpc>
                <a:spcBef>
                  <a:spcPct val="60000"/>
                </a:spcBef>
              </a:pPr>
              <a:r>
                <a:rPr lang="da-DK" sz="2000">
                  <a:latin typeface="Verdana" pitchFamily="34" charset="0"/>
                </a:rPr>
                <a:t>Ydelseskatalog:</a:t>
              </a:r>
              <a:endParaRPr lang="da-DK" sz="2400">
                <a:latin typeface="Palatino Linotype" pitchFamily="18" charset="0"/>
              </a:endParaRPr>
            </a:p>
          </p:txBody>
        </p:sp>
      </p:grpSp>
    </p:spTree>
    <p:extLst>
      <p:ext uri="{BB962C8B-B14F-4D97-AF65-F5344CB8AC3E}">
        <p14:creationId xmlns:p14="http://schemas.microsoft.com/office/powerpoint/2010/main" xmlns="" val="307576075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971600" y="404813"/>
            <a:ext cx="7340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0" hangingPunct="0"/>
            <a:r>
              <a:rPr lang="da-DK" sz="2800" dirty="0" smtClean="0">
                <a:solidFill>
                  <a:schemeClr val="tx2"/>
                </a:solidFill>
                <a:latin typeface="Arial" charset="0"/>
              </a:rPr>
              <a:t> At træffe den rigtige beslutning!!    </a:t>
            </a:r>
            <a:endParaRPr lang="da-DK" sz="2800" dirty="0">
              <a:solidFill>
                <a:schemeClr val="tx2"/>
              </a:solidFill>
              <a:latin typeface="Arial" charset="0"/>
            </a:endParaRPr>
          </a:p>
        </p:txBody>
      </p:sp>
      <p:sp>
        <p:nvSpPr>
          <p:cNvPr id="43011" name="Text Box 5"/>
          <p:cNvSpPr txBox="1">
            <a:spLocks noChangeArrowheads="1"/>
          </p:cNvSpPr>
          <p:nvPr/>
        </p:nvSpPr>
        <p:spPr bwMode="auto">
          <a:xfrm>
            <a:off x="2411413" y="4718050"/>
            <a:ext cx="26638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pPr>
            <a:r>
              <a:rPr lang="da-DK" sz="1800">
                <a:latin typeface="Arial" charset="0"/>
              </a:rPr>
              <a:t>Systemets ydelser</a:t>
            </a:r>
            <a:r>
              <a:rPr lang="da-DK" sz="1800">
                <a:latin typeface="Verdana" pitchFamily="34" charset="0"/>
              </a:rPr>
              <a:t> </a:t>
            </a:r>
          </a:p>
        </p:txBody>
      </p:sp>
      <p:sp>
        <p:nvSpPr>
          <p:cNvPr id="43012" name="Oval 6"/>
          <p:cNvSpPr>
            <a:spLocks noChangeArrowheads="1"/>
          </p:cNvSpPr>
          <p:nvPr/>
        </p:nvSpPr>
        <p:spPr bwMode="auto">
          <a:xfrm>
            <a:off x="2411413" y="4437063"/>
            <a:ext cx="2592387" cy="1008062"/>
          </a:xfrm>
          <a:prstGeom prst="ellipse">
            <a:avLst/>
          </a:prstGeom>
          <a:noFill/>
          <a:ln w="15875">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da-DK"/>
          </a:p>
        </p:txBody>
      </p:sp>
      <p:sp>
        <p:nvSpPr>
          <p:cNvPr id="43013" name="Text Box 8"/>
          <p:cNvSpPr txBox="1">
            <a:spLocks noChangeArrowheads="1"/>
          </p:cNvSpPr>
          <p:nvPr/>
        </p:nvSpPr>
        <p:spPr bwMode="auto">
          <a:xfrm>
            <a:off x="6513513" y="4724400"/>
            <a:ext cx="209073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pPr>
            <a:r>
              <a:rPr lang="da-DK" sz="1800">
                <a:latin typeface="Arial" charset="0"/>
              </a:rPr>
              <a:t>Selvvalgte ydelser</a:t>
            </a:r>
          </a:p>
        </p:txBody>
      </p:sp>
      <p:sp>
        <p:nvSpPr>
          <p:cNvPr id="43014" name="Oval 9"/>
          <p:cNvSpPr>
            <a:spLocks noChangeArrowheads="1"/>
          </p:cNvSpPr>
          <p:nvPr/>
        </p:nvSpPr>
        <p:spPr bwMode="auto">
          <a:xfrm>
            <a:off x="6227763" y="4437063"/>
            <a:ext cx="2592387" cy="1008062"/>
          </a:xfrm>
          <a:prstGeom prst="ellipse">
            <a:avLst/>
          </a:prstGeom>
          <a:noFill/>
          <a:ln w="15875">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da-DK"/>
          </a:p>
        </p:txBody>
      </p:sp>
      <p:grpSp>
        <p:nvGrpSpPr>
          <p:cNvPr id="43015" name="Group 10"/>
          <p:cNvGrpSpPr>
            <a:grpSpLocks/>
          </p:cNvGrpSpPr>
          <p:nvPr/>
        </p:nvGrpSpPr>
        <p:grpSpPr bwMode="auto">
          <a:xfrm>
            <a:off x="2627313" y="2060575"/>
            <a:ext cx="2663825" cy="1008063"/>
            <a:chOff x="1701" y="1117"/>
            <a:chExt cx="1678" cy="635"/>
          </a:xfrm>
        </p:grpSpPr>
        <p:sp>
          <p:nvSpPr>
            <p:cNvPr id="43027" name="Text Box 11"/>
            <p:cNvSpPr txBox="1">
              <a:spLocks noChangeArrowheads="1"/>
            </p:cNvSpPr>
            <p:nvPr/>
          </p:nvSpPr>
          <p:spPr bwMode="auto">
            <a:xfrm>
              <a:off x="1701" y="1298"/>
              <a:ext cx="1678"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pPr>
              <a:r>
                <a:rPr lang="da-DK" sz="1800">
                  <a:latin typeface="Arial" charset="0"/>
                </a:rPr>
                <a:t>Forhåndsdefinerede behov</a:t>
              </a:r>
            </a:p>
          </p:txBody>
        </p:sp>
        <p:sp>
          <p:nvSpPr>
            <p:cNvPr id="43028" name="Oval 12"/>
            <p:cNvSpPr>
              <a:spLocks noChangeArrowheads="1"/>
            </p:cNvSpPr>
            <p:nvPr/>
          </p:nvSpPr>
          <p:spPr bwMode="auto">
            <a:xfrm>
              <a:off x="1701" y="1117"/>
              <a:ext cx="1633" cy="635"/>
            </a:xfrm>
            <a:prstGeom prst="ellipse">
              <a:avLst/>
            </a:prstGeom>
            <a:noFill/>
            <a:ln w="15875">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da-DK"/>
            </a:p>
          </p:txBody>
        </p:sp>
      </p:grpSp>
      <p:grpSp>
        <p:nvGrpSpPr>
          <p:cNvPr id="43016" name="Group 13"/>
          <p:cNvGrpSpPr>
            <a:grpSpLocks/>
          </p:cNvGrpSpPr>
          <p:nvPr/>
        </p:nvGrpSpPr>
        <p:grpSpPr bwMode="auto">
          <a:xfrm>
            <a:off x="6229350" y="2060575"/>
            <a:ext cx="2663825" cy="1008063"/>
            <a:chOff x="3651" y="1843"/>
            <a:chExt cx="1678" cy="635"/>
          </a:xfrm>
        </p:grpSpPr>
        <p:sp>
          <p:nvSpPr>
            <p:cNvPr id="43025" name="Text Box 14"/>
            <p:cNvSpPr txBox="1">
              <a:spLocks noChangeArrowheads="1"/>
            </p:cNvSpPr>
            <p:nvPr/>
          </p:nvSpPr>
          <p:spPr bwMode="auto">
            <a:xfrm>
              <a:off x="3651" y="2024"/>
              <a:ext cx="1678"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spcBef>
                  <a:spcPct val="50000"/>
                </a:spcBef>
              </a:pPr>
              <a:r>
                <a:rPr lang="da-DK" sz="1800">
                  <a:latin typeface="Arial" charset="0"/>
                </a:rPr>
                <a:t>Situationsbestemte behov</a:t>
              </a:r>
            </a:p>
          </p:txBody>
        </p:sp>
        <p:sp>
          <p:nvSpPr>
            <p:cNvPr id="43026" name="Oval 15"/>
            <p:cNvSpPr>
              <a:spLocks noChangeArrowheads="1"/>
            </p:cNvSpPr>
            <p:nvPr/>
          </p:nvSpPr>
          <p:spPr bwMode="auto">
            <a:xfrm>
              <a:off x="3651" y="1843"/>
              <a:ext cx="1633" cy="635"/>
            </a:xfrm>
            <a:prstGeom prst="ellipse">
              <a:avLst/>
            </a:prstGeom>
            <a:noFill/>
            <a:ln w="15875">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da-DK"/>
            </a:p>
          </p:txBody>
        </p:sp>
      </p:grpSp>
      <p:sp>
        <p:nvSpPr>
          <p:cNvPr id="43017" name="Text Box 16"/>
          <p:cNvSpPr txBox="1">
            <a:spLocks noChangeArrowheads="1"/>
          </p:cNvSpPr>
          <p:nvPr/>
        </p:nvSpPr>
        <p:spPr bwMode="auto">
          <a:xfrm>
            <a:off x="5076825" y="2887663"/>
            <a:ext cx="21605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da-DK" sz="2000" b="1">
                <a:latin typeface="Verdana" pitchFamily="34" charset="0"/>
              </a:rPr>
              <a:t>Konflikt </a:t>
            </a:r>
          </a:p>
        </p:txBody>
      </p:sp>
      <p:sp>
        <p:nvSpPr>
          <p:cNvPr id="43018" name="Text Box 17"/>
          <p:cNvSpPr txBox="1">
            <a:spLocks noChangeArrowheads="1"/>
          </p:cNvSpPr>
          <p:nvPr/>
        </p:nvSpPr>
        <p:spPr bwMode="auto">
          <a:xfrm>
            <a:off x="4932363" y="4292600"/>
            <a:ext cx="21605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da-DK" sz="2000" b="1">
                <a:latin typeface="Verdana" pitchFamily="34" charset="0"/>
              </a:rPr>
              <a:t>Konflikt </a:t>
            </a:r>
          </a:p>
        </p:txBody>
      </p:sp>
      <p:sp>
        <p:nvSpPr>
          <p:cNvPr id="43019" name="Line 18"/>
          <p:cNvSpPr>
            <a:spLocks noChangeShapeType="1"/>
          </p:cNvSpPr>
          <p:nvPr/>
        </p:nvSpPr>
        <p:spPr bwMode="auto">
          <a:xfrm>
            <a:off x="4643438" y="4581525"/>
            <a:ext cx="360362" cy="0"/>
          </a:xfrm>
          <a:prstGeom prst="line">
            <a:avLst/>
          </a:prstGeom>
          <a:noFill/>
          <a:ln w="15875">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da-DK"/>
          </a:p>
        </p:txBody>
      </p:sp>
      <p:sp>
        <p:nvSpPr>
          <p:cNvPr id="43020" name="Line 19"/>
          <p:cNvSpPr>
            <a:spLocks noChangeShapeType="1"/>
          </p:cNvSpPr>
          <p:nvPr/>
        </p:nvSpPr>
        <p:spPr bwMode="auto">
          <a:xfrm>
            <a:off x="6156325" y="4581525"/>
            <a:ext cx="431800" cy="0"/>
          </a:xfrm>
          <a:prstGeom prst="line">
            <a:avLst/>
          </a:prstGeom>
          <a:noFill/>
          <a:ln w="15875">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da-DK"/>
          </a:p>
        </p:txBody>
      </p:sp>
      <p:sp>
        <p:nvSpPr>
          <p:cNvPr id="43021" name="Line 20"/>
          <p:cNvSpPr>
            <a:spLocks noChangeShapeType="1"/>
          </p:cNvSpPr>
          <p:nvPr/>
        </p:nvSpPr>
        <p:spPr bwMode="auto">
          <a:xfrm>
            <a:off x="4572000" y="2997200"/>
            <a:ext cx="576263" cy="0"/>
          </a:xfrm>
          <a:prstGeom prst="line">
            <a:avLst/>
          </a:prstGeom>
          <a:noFill/>
          <a:ln w="15875">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da-DK"/>
          </a:p>
        </p:txBody>
      </p:sp>
      <p:sp>
        <p:nvSpPr>
          <p:cNvPr id="43022" name="Line 21"/>
          <p:cNvSpPr>
            <a:spLocks noChangeShapeType="1"/>
          </p:cNvSpPr>
          <p:nvPr/>
        </p:nvSpPr>
        <p:spPr bwMode="auto">
          <a:xfrm flipH="1">
            <a:off x="6227763" y="2997200"/>
            <a:ext cx="576262" cy="0"/>
          </a:xfrm>
          <a:prstGeom prst="line">
            <a:avLst/>
          </a:prstGeom>
          <a:noFill/>
          <a:ln w="15875">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da-DK"/>
          </a:p>
        </p:txBody>
      </p:sp>
      <p:sp>
        <p:nvSpPr>
          <p:cNvPr id="43023" name="Line 19"/>
          <p:cNvSpPr>
            <a:spLocks noChangeShapeType="1"/>
          </p:cNvSpPr>
          <p:nvPr/>
        </p:nvSpPr>
        <p:spPr bwMode="auto">
          <a:xfrm>
            <a:off x="4572000" y="3006726"/>
            <a:ext cx="2232248" cy="157479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da-DK"/>
          </a:p>
        </p:txBody>
      </p:sp>
      <p:sp>
        <p:nvSpPr>
          <p:cNvPr id="43024" name="Line 20"/>
          <p:cNvSpPr>
            <a:spLocks noChangeShapeType="1"/>
          </p:cNvSpPr>
          <p:nvPr/>
        </p:nvSpPr>
        <p:spPr bwMode="auto">
          <a:xfrm flipV="1">
            <a:off x="4643438" y="2997200"/>
            <a:ext cx="2160587" cy="15843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da-DK"/>
          </a:p>
        </p:txBody>
      </p:sp>
      <p:sp>
        <p:nvSpPr>
          <p:cNvPr id="21" name="Line 19"/>
          <p:cNvSpPr>
            <a:spLocks noChangeShapeType="1"/>
          </p:cNvSpPr>
          <p:nvPr/>
        </p:nvSpPr>
        <p:spPr bwMode="auto">
          <a:xfrm>
            <a:off x="4572000" y="2996952"/>
            <a:ext cx="0" cy="158457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da-DK"/>
          </a:p>
        </p:txBody>
      </p:sp>
      <p:sp>
        <p:nvSpPr>
          <p:cNvPr id="22" name="Line 19"/>
          <p:cNvSpPr>
            <a:spLocks noChangeShapeType="1"/>
          </p:cNvSpPr>
          <p:nvPr/>
        </p:nvSpPr>
        <p:spPr bwMode="auto">
          <a:xfrm>
            <a:off x="6804248" y="2997200"/>
            <a:ext cx="0" cy="158457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da-DK"/>
          </a:p>
        </p:txBody>
      </p:sp>
      <p:cxnSp>
        <p:nvCxnSpPr>
          <p:cNvPr id="3" name="Lige pilforbindelse 2"/>
          <p:cNvCxnSpPr/>
          <p:nvPr/>
        </p:nvCxnSpPr>
        <p:spPr>
          <a:xfrm flipV="1">
            <a:off x="3203848" y="3789238"/>
            <a:ext cx="1296144" cy="2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Tekstboks 3"/>
          <p:cNvSpPr txBox="1"/>
          <p:nvPr/>
        </p:nvSpPr>
        <p:spPr>
          <a:xfrm>
            <a:off x="1979712" y="3625278"/>
            <a:ext cx="1872208" cy="307777"/>
          </a:xfrm>
          <a:prstGeom prst="rect">
            <a:avLst/>
          </a:prstGeom>
          <a:noFill/>
        </p:spPr>
        <p:txBody>
          <a:bodyPr wrap="square" rtlCol="0">
            <a:spAutoFit/>
          </a:bodyPr>
          <a:lstStyle/>
          <a:p>
            <a:r>
              <a:rPr lang="da-DK" sz="1400" dirty="0" smtClean="0">
                <a:solidFill>
                  <a:schemeClr val="tx2">
                    <a:lumMod val="60000"/>
                    <a:lumOff val="40000"/>
                  </a:schemeClr>
                </a:solidFill>
              </a:rPr>
              <a:t>Fælles</a:t>
            </a:r>
            <a:r>
              <a:rPr lang="da-DK" sz="1400" dirty="0" smtClean="0"/>
              <a:t> </a:t>
            </a:r>
            <a:r>
              <a:rPr lang="da-DK" sz="1400" dirty="0" smtClean="0">
                <a:solidFill>
                  <a:schemeClr val="tx2">
                    <a:lumMod val="60000"/>
                    <a:lumOff val="40000"/>
                  </a:schemeClr>
                </a:solidFill>
              </a:rPr>
              <a:t>sprog</a:t>
            </a:r>
            <a:endParaRPr lang="da-DK" sz="1400" dirty="0">
              <a:solidFill>
                <a:schemeClr val="tx2">
                  <a:lumMod val="60000"/>
                  <a:lumOff val="40000"/>
                </a:schemeClr>
              </a:solidFill>
            </a:endParaRPr>
          </a:p>
        </p:txBody>
      </p:sp>
    </p:spTree>
    <p:extLst>
      <p:ext uri="{BB962C8B-B14F-4D97-AF65-F5344CB8AC3E}">
        <p14:creationId xmlns:p14="http://schemas.microsoft.com/office/powerpoint/2010/main" xmlns="" val="171309397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lstStyle/>
          <a:p>
            <a:pPr eaLnBrk="1" hangingPunct="1"/>
            <a:endParaRPr lang="da-DK" smtClean="0"/>
          </a:p>
        </p:txBody>
      </p:sp>
      <p:sp>
        <p:nvSpPr>
          <p:cNvPr id="39939" name="Rectangle 3"/>
          <p:cNvSpPr>
            <a:spLocks noGrp="1" noChangeArrowheads="1"/>
          </p:cNvSpPr>
          <p:nvPr>
            <p:ph type="subTitle" idx="1"/>
          </p:nvPr>
        </p:nvSpPr>
        <p:spPr/>
        <p:txBody>
          <a:bodyPr/>
          <a:lstStyle/>
          <a:p>
            <a:pPr eaLnBrk="1" hangingPunct="1"/>
            <a:endParaRPr lang="da-DK" smtClean="0"/>
          </a:p>
        </p:txBody>
      </p:sp>
      <p:pic>
        <p:nvPicPr>
          <p:cNvPr id="39940"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2275" y="620713"/>
            <a:ext cx="10872788" cy="522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51832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683568" y="269875"/>
            <a:ext cx="7415857"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0" hangingPunct="0"/>
            <a:r>
              <a:rPr lang="da-DK" sz="2800" dirty="0" smtClean="0">
                <a:solidFill>
                  <a:schemeClr val="tx2"/>
                </a:solidFill>
              </a:rPr>
              <a:t>Flere typer synlighed om den samme velfærd  </a:t>
            </a:r>
            <a:endParaRPr lang="da-DK" sz="2800" dirty="0">
              <a:solidFill>
                <a:schemeClr val="tx2"/>
              </a:solidFill>
              <a:latin typeface="Verdana" pitchFamily="34" charset="0"/>
            </a:endParaRPr>
          </a:p>
        </p:txBody>
      </p:sp>
      <p:sp>
        <p:nvSpPr>
          <p:cNvPr id="99331" name="Text Box 3"/>
          <p:cNvSpPr txBox="1">
            <a:spLocks noChangeArrowheads="1"/>
          </p:cNvSpPr>
          <p:nvPr/>
        </p:nvSpPr>
        <p:spPr bwMode="auto">
          <a:xfrm>
            <a:off x="5292080" y="2205038"/>
            <a:ext cx="3240088" cy="3708400"/>
          </a:xfrm>
          <a:prstGeom prst="rect">
            <a:avLst/>
          </a:prstGeom>
          <a:solidFill>
            <a:schemeClr val="bg1">
              <a:lumMod val="85000"/>
            </a:schemeClr>
          </a:solidFill>
          <a:ln w="15875">
            <a:solidFill>
              <a:schemeClr val="tx1"/>
            </a:solidFill>
            <a:miter lim="800000"/>
            <a:headEnd type="none" w="sm" len="sm"/>
            <a:tailEnd type="none" w="sm" len="sm"/>
          </a:ln>
        </p:spPr>
        <p:txBody>
          <a:bodyPr>
            <a:spAutoFit/>
          </a:bodyPr>
          <a:lstStyle/>
          <a:p>
            <a:pPr indent="357188">
              <a:lnSpc>
                <a:spcPct val="150000"/>
              </a:lnSpc>
              <a:spcBef>
                <a:spcPct val="140000"/>
              </a:spcBef>
              <a:buFont typeface="Palatino Linotype" pitchFamily="18" charset="0"/>
              <a:buNone/>
              <a:defRPr/>
            </a:pPr>
            <a:r>
              <a:rPr lang="da-DK" sz="1800" dirty="0">
                <a:latin typeface="Arial" pitchFamily="34" charset="0"/>
              </a:rPr>
              <a:t>Situationel lydhørhed </a:t>
            </a:r>
          </a:p>
          <a:p>
            <a:pPr indent="357188">
              <a:lnSpc>
                <a:spcPct val="150000"/>
              </a:lnSpc>
              <a:spcBef>
                <a:spcPct val="140000"/>
              </a:spcBef>
              <a:buFont typeface="Palatino Linotype" pitchFamily="18" charset="0"/>
              <a:buNone/>
              <a:defRPr/>
            </a:pPr>
            <a:r>
              <a:rPr lang="da-DK" sz="1800" dirty="0">
                <a:latin typeface="Arial" pitchFamily="34" charset="0"/>
              </a:rPr>
              <a:t>Omsorg for den enkelte</a:t>
            </a:r>
          </a:p>
          <a:p>
            <a:pPr indent="357188">
              <a:lnSpc>
                <a:spcPct val="150000"/>
              </a:lnSpc>
              <a:spcBef>
                <a:spcPct val="140000"/>
              </a:spcBef>
              <a:buFont typeface="Palatino Linotype" pitchFamily="18" charset="0"/>
              <a:buNone/>
              <a:defRPr/>
            </a:pPr>
            <a:r>
              <a:rPr lang="da-DK" sz="1800" dirty="0">
                <a:latin typeface="Arial" pitchFamily="34" charset="0"/>
              </a:rPr>
              <a:t>Faglighed</a:t>
            </a:r>
          </a:p>
          <a:p>
            <a:pPr indent="357188">
              <a:lnSpc>
                <a:spcPct val="150000"/>
              </a:lnSpc>
              <a:spcBef>
                <a:spcPct val="140000"/>
              </a:spcBef>
              <a:buFont typeface="Palatino Linotype" pitchFamily="18" charset="0"/>
              <a:buNone/>
              <a:defRPr/>
            </a:pPr>
            <a:r>
              <a:rPr lang="da-DK" sz="1800" dirty="0">
                <a:latin typeface="Arial" pitchFamily="34" charset="0"/>
              </a:rPr>
              <a:t>Praksis-synlighed   </a:t>
            </a:r>
          </a:p>
          <a:p>
            <a:pPr indent="357188">
              <a:lnSpc>
                <a:spcPct val="150000"/>
              </a:lnSpc>
              <a:spcBef>
                <a:spcPct val="140000"/>
              </a:spcBef>
              <a:buFont typeface="Palatino Linotype" pitchFamily="18" charset="0"/>
              <a:buNone/>
              <a:defRPr/>
            </a:pPr>
            <a:r>
              <a:rPr lang="da-DK" sz="1800" dirty="0">
                <a:latin typeface="Arial" pitchFamily="34" charset="0"/>
              </a:rPr>
              <a:t>Fleksibilitet</a:t>
            </a:r>
          </a:p>
        </p:txBody>
      </p:sp>
      <p:sp>
        <p:nvSpPr>
          <p:cNvPr id="99332" name="Text Box 4"/>
          <p:cNvSpPr txBox="1">
            <a:spLocks noChangeArrowheads="1"/>
          </p:cNvSpPr>
          <p:nvPr/>
        </p:nvSpPr>
        <p:spPr bwMode="auto">
          <a:xfrm>
            <a:off x="467544" y="2184400"/>
            <a:ext cx="3240087" cy="3708400"/>
          </a:xfrm>
          <a:prstGeom prst="rect">
            <a:avLst/>
          </a:prstGeom>
          <a:solidFill>
            <a:schemeClr val="bg1">
              <a:lumMod val="85000"/>
            </a:schemeClr>
          </a:solidFill>
          <a:ln w="15875">
            <a:solidFill>
              <a:schemeClr val="tx1"/>
            </a:solidFill>
            <a:miter lim="800000"/>
            <a:headEnd type="none" w="sm" len="sm"/>
            <a:tailEnd type="none" w="sm" len="sm"/>
          </a:ln>
        </p:spPr>
        <p:txBody>
          <a:bodyPr>
            <a:spAutoFit/>
          </a:bodyPr>
          <a:lstStyle/>
          <a:p>
            <a:pPr indent="357188">
              <a:lnSpc>
                <a:spcPct val="150000"/>
              </a:lnSpc>
              <a:spcBef>
                <a:spcPct val="140000"/>
              </a:spcBef>
              <a:buFont typeface="Palatino Linotype" pitchFamily="18" charset="0"/>
              <a:buNone/>
              <a:defRPr/>
            </a:pPr>
            <a:r>
              <a:rPr lang="da-DK" sz="1800" dirty="0">
                <a:latin typeface="Arial" pitchFamily="34" charset="0"/>
              </a:rPr>
              <a:t>Forudsigelighed </a:t>
            </a:r>
          </a:p>
          <a:p>
            <a:pPr indent="357188">
              <a:lnSpc>
                <a:spcPct val="150000"/>
              </a:lnSpc>
              <a:spcBef>
                <a:spcPct val="140000"/>
              </a:spcBef>
              <a:buFont typeface="Palatino Linotype" pitchFamily="18" charset="0"/>
              <a:buNone/>
              <a:defRPr/>
            </a:pPr>
            <a:r>
              <a:rPr lang="da-DK" sz="1800" dirty="0">
                <a:latin typeface="Arial" pitchFamily="34" charset="0"/>
              </a:rPr>
              <a:t>Legalitet (ens for alle)</a:t>
            </a:r>
          </a:p>
          <a:p>
            <a:pPr indent="357188">
              <a:lnSpc>
                <a:spcPct val="150000"/>
              </a:lnSpc>
              <a:spcBef>
                <a:spcPct val="140000"/>
              </a:spcBef>
              <a:buFont typeface="Palatino Linotype" pitchFamily="18" charset="0"/>
              <a:buNone/>
              <a:defRPr/>
            </a:pPr>
            <a:r>
              <a:rPr lang="da-DK" sz="1800" dirty="0">
                <a:latin typeface="Arial" pitchFamily="34" charset="0"/>
              </a:rPr>
              <a:t>Effektivitet </a:t>
            </a:r>
          </a:p>
          <a:p>
            <a:pPr indent="357188">
              <a:lnSpc>
                <a:spcPct val="150000"/>
              </a:lnSpc>
              <a:spcBef>
                <a:spcPct val="140000"/>
              </a:spcBef>
              <a:buFont typeface="Palatino Linotype" pitchFamily="18" charset="0"/>
              <a:buNone/>
              <a:defRPr/>
            </a:pPr>
            <a:r>
              <a:rPr lang="da-DK" sz="1800" dirty="0">
                <a:latin typeface="Arial" pitchFamily="34" charset="0"/>
              </a:rPr>
              <a:t>Målbarhed</a:t>
            </a:r>
          </a:p>
          <a:p>
            <a:pPr indent="357188">
              <a:lnSpc>
                <a:spcPct val="150000"/>
              </a:lnSpc>
              <a:spcBef>
                <a:spcPct val="140000"/>
              </a:spcBef>
              <a:buFont typeface="Palatino Linotype" pitchFamily="18" charset="0"/>
              <a:buNone/>
              <a:defRPr/>
            </a:pPr>
            <a:r>
              <a:rPr lang="da-DK" sz="1800" dirty="0">
                <a:latin typeface="Arial" pitchFamily="34" charset="0"/>
              </a:rPr>
              <a:t>Sammenlignelighed</a:t>
            </a:r>
          </a:p>
        </p:txBody>
      </p:sp>
      <p:sp>
        <p:nvSpPr>
          <p:cNvPr id="44037" name="Text Box 5"/>
          <p:cNvSpPr txBox="1">
            <a:spLocks noChangeArrowheads="1"/>
          </p:cNvSpPr>
          <p:nvPr/>
        </p:nvSpPr>
        <p:spPr bwMode="auto">
          <a:xfrm>
            <a:off x="611560" y="1736725"/>
            <a:ext cx="26638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da-DK" sz="2000" dirty="0">
                <a:latin typeface="Arial" charset="0"/>
              </a:rPr>
              <a:t>Administration:</a:t>
            </a:r>
          </a:p>
        </p:txBody>
      </p:sp>
      <p:sp>
        <p:nvSpPr>
          <p:cNvPr id="44038" name="Text Box 6"/>
          <p:cNvSpPr txBox="1">
            <a:spLocks noChangeArrowheads="1"/>
          </p:cNvSpPr>
          <p:nvPr/>
        </p:nvSpPr>
        <p:spPr bwMode="auto">
          <a:xfrm>
            <a:off x="5436096" y="1736725"/>
            <a:ext cx="26638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da-DK" sz="2000" dirty="0">
                <a:latin typeface="Arial" charset="0"/>
              </a:rPr>
              <a:t>Udførende niveau:</a:t>
            </a:r>
          </a:p>
        </p:txBody>
      </p:sp>
    </p:spTree>
    <p:extLst>
      <p:ext uri="{BB962C8B-B14F-4D97-AF65-F5344CB8AC3E}">
        <p14:creationId xmlns:p14="http://schemas.microsoft.com/office/powerpoint/2010/main" xmlns="" val="426469239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1383</TotalTime>
  <Words>914</Words>
  <Application>Microsoft Office PowerPoint</Application>
  <PresentationFormat>Skærmshow (4:3)</PresentationFormat>
  <Paragraphs>332</Paragraphs>
  <Slides>33</Slides>
  <Notes>4</Notes>
  <HiddenSlides>0</HiddenSlides>
  <MMClips>0</MMClips>
  <ScaleCrop>false</ScaleCrop>
  <HeadingPairs>
    <vt:vector size="6" baseType="variant">
      <vt:variant>
        <vt:lpstr>Tema</vt:lpstr>
      </vt:variant>
      <vt:variant>
        <vt:i4>1</vt:i4>
      </vt:variant>
      <vt:variant>
        <vt:lpstr>Integrerede OLE-servere</vt:lpstr>
      </vt:variant>
      <vt:variant>
        <vt:i4>2</vt:i4>
      </vt:variant>
      <vt:variant>
        <vt:lpstr>Diastitler</vt:lpstr>
      </vt:variant>
      <vt:variant>
        <vt:i4>33</vt:i4>
      </vt:variant>
    </vt:vector>
  </HeadingPairs>
  <TitlesOfParts>
    <vt:vector size="36" baseType="lpstr">
      <vt:lpstr>Kontortema</vt:lpstr>
      <vt:lpstr>Acrobat Document</vt:lpstr>
      <vt:lpstr>Worksheet</vt:lpstr>
      <vt:lpstr>Kvalitetens logik</vt:lpstr>
      <vt:lpstr>Pointe i dag:</vt:lpstr>
      <vt:lpstr>Pointe i dag:</vt:lpstr>
      <vt:lpstr>Dias nummer 4</vt:lpstr>
      <vt:lpstr>Dias nummer 5</vt:lpstr>
      <vt:lpstr>Dias nummer 6</vt:lpstr>
      <vt:lpstr>Dias nummer 7</vt:lpstr>
      <vt:lpstr>Dias nummer 8</vt:lpstr>
      <vt:lpstr>Dias nummer 9</vt:lpstr>
      <vt:lpstr>Dias nummer 10</vt:lpstr>
      <vt:lpstr>Dias nummer 11</vt:lpstr>
      <vt:lpstr>Dias nummer 12</vt:lpstr>
      <vt:lpstr>Dias nummer 13</vt:lpstr>
      <vt:lpstr>Objektivisme vs. perspektivisme</vt:lpstr>
      <vt:lpstr>Dias nummer 15</vt:lpstr>
      <vt:lpstr>Dias nummer 16</vt:lpstr>
      <vt:lpstr>Kvalitets-politik</vt:lpstr>
      <vt:lpstr>Dias nummer 18</vt:lpstr>
      <vt:lpstr>Dias nummer 19</vt:lpstr>
      <vt:lpstr>Dias nummer 20</vt:lpstr>
      <vt:lpstr>Dias nummer 21</vt:lpstr>
      <vt:lpstr>Dias nummer 22</vt:lpstr>
      <vt:lpstr>Dias nummer 23</vt:lpstr>
      <vt:lpstr>Kampe om opmærksomhed</vt:lpstr>
      <vt:lpstr>Ting at begære</vt:lpstr>
      <vt:lpstr>Dias nummer 26</vt:lpstr>
      <vt:lpstr>Dias nummer 27</vt:lpstr>
      <vt:lpstr>Dias nummer 28</vt:lpstr>
      <vt:lpstr>Tal</vt:lpstr>
      <vt:lpstr>Læring og udvikling i institutionen</vt:lpstr>
      <vt:lpstr>Dias nummer 31</vt:lpstr>
      <vt:lpstr>Spørgsmål til MDI-board om strategi</vt:lpstr>
      <vt:lpstr>Spørgsmål til MDI-board om strategi</vt:lpstr>
    </vt:vector>
  </TitlesOfParts>
  <Company>CBS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Nydelsens logik</dc:title>
  <dc:creator>al.lpf</dc:creator>
  <cp:lastModifiedBy>Administrator</cp:lastModifiedBy>
  <cp:revision>109</cp:revision>
  <dcterms:created xsi:type="dcterms:W3CDTF">2010-09-24T08:22:00Z</dcterms:created>
  <dcterms:modified xsi:type="dcterms:W3CDTF">2012-08-29T13:28:35Z</dcterms:modified>
</cp:coreProperties>
</file>